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media/image61.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handoutMasterIdLst>
    <p:handoutMasterId r:id="rId46"/>
  </p:handoutMasterIdLst>
  <p:sldIdLst>
    <p:sldId id="256" r:id="rId2"/>
    <p:sldId id="257" r:id="rId3"/>
    <p:sldId id="698" r:id="rId4"/>
    <p:sldId id="258" r:id="rId5"/>
    <p:sldId id="259" r:id="rId6"/>
    <p:sldId id="715" r:id="rId7"/>
    <p:sldId id="260" r:id="rId8"/>
    <p:sldId id="295" r:id="rId9"/>
    <p:sldId id="702" r:id="rId10"/>
    <p:sldId id="710" r:id="rId11"/>
    <p:sldId id="711" r:id="rId12"/>
    <p:sldId id="265" r:id="rId13"/>
    <p:sldId id="717" r:id="rId14"/>
    <p:sldId id="270" r:id="rId15"/>
    <p:sldId id="276" r:id="rId16"/>
    <p:sldId id="273" r:id="rId17"/>
    <p:sldId id="271" r:id="rId18"/>
    <p:sldId id="274" r:id="rId19"/>
    <p:sldId id="272" r:id="rId20"/>
    <p:sldId id="292" r:id="rId21"/>
    <p:sldId id="275" r:id="rId22"/>
    <p:sldId id="266" r:id="rId23"/>
    <p:sldId id="708" r:id="rId24"/>
    <p:sldId id="701" r:id="rId25"/>
    <p:sldId id="268" r:id="rId26"/>
    <p:sldId id="709" r:id="rId27"/>
    <p:sldId id="703" r:id="rId28"/>
    <p:sldId id="716" r:id="rId29"/>
    <p:sldId id="706" r:id="rId30"/>
    <p:sldId id="267" r:id="rId31"/>
    <p:sldId id="269" r:id="rId32"/>
    <p:sldId id="296" r:id="rId33"/>
    <p:sldId id="278" r:id="rId34"/>
    <p:sldId id="279" r:id="rId35"/>
    <p:sldId id="280" r:id="rId36"/>
    <p:sldId id="712" r:id="rId37"/>
    <p:sldId id="298" r:id="rId38"/>
    <p:sldId id="697" r:id="rId39"/>
    <p:sldId id="713" r:id="rId40"/>
    <p:sldId id="283" r:id="rId41"/>
    <p:sldId id="285" r:id="rId42"/>
    <p:sldId id="699" r:id="rId43"/>
    <p:sldId id="290" r:id="rId4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86" d="100"/>
          <a:sy n="86" d="100"/>
        </p:scale>
        <p:origin x="93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pd\Downloads\sale21-22%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09439835141016"/>
          <c:y val="2.6647376263013264E-2"/>
          <c:w val="0.36384051564002162"/>
          <c:h val="0.91963362737121435"/>
        </c:manualLayout>
      </c:layout>
      <c:pieChart>
        <c:varyColors val="1"/>
        <c:ser>
          <c:idx val="0"/>
          <c:order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'[sale21-22 (1).xlsx]Sheet1'!$A$3:$A$6</c:f>
              <c:strCache>
                <c:ptCount val="4"/>
                <c:pt idx="0">
                  <c:v>Sogefi-MNR Engine Systems (G)</c:v>
                </c:pt>
                <c:pt idx="1">
                  <c:v>MAHLE ANAND FILTER SYSTEMS (P) LTD (G)</c:v>
                </c:pt>
                <c:pt idx="2">
                  <c:v>Kongsberg Automotive Driveline Systems</c:v>
                </c:pt>
                <c:pt idx="3">
                  <c:v>Others</c:v>
                </c:pt>
              </c:strCache>
            </c:strRef>
          </c:cat>
          <c:val>
            <c:numRef>
              <c:f>'[sale21-22 (1).xlsx]Sheet1'!$B$3:$B$6</c:f>
            </c:numRef>
          </c:val>
          <c:extLst xmlns:c16r2="http://schemas.microsoft.com/office/drawing/2015/06/chart">
            <c:ext xmlns:c16="http://schemas.microsoft.com/office/drawing/2014/chart" uri="{C3380CC4-5D6E-409C-BE32-E72D297353CC}">
              <c16:uniqueId val="{00000000-F1F8-44D0-B73C-348AF640F4ED}"/>
            </c:ext>
          </c:extLst>
        </c:ser>
        <c:ser>
          <c:idx val="1"/>
          <c:order val="1"/>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2-F1F8-44D0-B73C-348AF640F4ED}"/>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4-F1F8-44D0-B73C-348AF640F4ED}"/>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6-F1F8-44D0-B73C-348AF640F4ED}"/>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8-F1F8-44D0-B73C-348AF640F4ED}"/>
              </c:ext>
            </c:extLst>
          </c:dPt>
          <c:dLbls>
            <c:dLbl>
              <c:idx val="0"/>
              <c:layout>
                <c:manualLayout>
                  <c:x val="-6.9862666034606072E-2"/>
                  <c:y val="4.397478370012959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F1F8-44D0-B73C-348AF640F4ED}"/>
                </c:ext>
                <c:ext xmlns:c15="http://schemas.microsoft.com/office/drawing/2012/chart" uri="{CE6537A1-D6FC-4f65-9D91-7224C49458BB}"/>
              </c:extLst>
            </c:dLbl>
            <c:dLbl>
              <c:idx val="2"/>
              <c:layout>
                <c:manualLayout>
                  <c:x val="6.390076815629199E-2"/>
                  <c:y val="8.2447364411601817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F1F8-44D0-B73C-348AF640F4E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Cambria" panose="02040503050406030204" pitchFamily="18" charset="0"/>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'[sale21-22 (1).xlsx]Sheet1'!$A$3:$A$6</c:f>
              <c:strCache>
                <c:ptCount val="4"/>
                <c:pt idx="0">
                  <c:v>Sogefi-MNR Engine Systems (G)</c:v>
                </c:pt>
                <c:pt idx="1">
                  <c:v>MAHLE ANAND FILTER SYSTEMS (P) LTD (G)</c:v>
                </c:pt>
                <c:pt idx="2">
                  <c:v>Kongsberg Automotive Driveline Systems</c:v>
                </c:pt>
                <c:pt idx="3">
                  <c:v>Others</c:v>
                </c:pt>
              </c:strCache>
            </c:strRef>
          </c:cat>
          <c:val>
            <c:numRef>
              <c:f>'[sale21-22 (1).xlsx]Sheet1'!$C$3:$C$6</c:f>
              <c:numCache>
                <c:formatCode>0.00%</c:formatCode>
                <c:ptCount val="4"/>
                <c:pt idx="0">
                  <c:v>0.40731151474555566</c:v>
                </c:pt>
                <c:pt idx="1">
                  <c:v>0.28424324738401352</c:v>
                </c:pt>
                <c:pt idx="2">
                  <c:v>0.23338211849769319</c:v>
                </c:pt>
                <c:pt idx="3">
                  <c:v>7.5063109380200055E-2</c:v>
                </c:pt>
              </c:numCache>
            </c:numRef>
          </c:val>
          <c:extLst xmlns:c16r2="http://schemas.microsoft.com/office/drawing/2015/06/chart">
            <c:ext xmlns:c16="http://schemas.microsoft.com/office/drawing/2014/chart" uri="{C3380CC4-5D6E-409C-BE32-E72D297353CC}">
              <c16:uniqueId val="{00000009-F1F8-44D0-B73C-348AF640F4ED}"/>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100">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Sheet1!$L$8</c:f>
              <c:strCache>
                <c:ptCount val="1"/>
                <c:pt idx="0">
                  <c:v>Turn Over  CR </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trendline>
            <c:spPr>
              <a:ln w="19050" cap="rnd">
                <a:solidFill>
                  <a:schemeClr val="accent1"/>
                </a:solidFill>
                <a:prstDash val="sysDash"/>
              </a:ln>
              <a:effectLst/>
            </c:spPr>
            <c:trendlineType val="linear"/>
            <c:dispRSqr val="0"/>
            <c:dispEq val="0"/>
          </c:trendline>
          <c:cat>
            <c:strRef>
              <c:f>Sheet1!$M$7:$U$7</c:f>
              <c:strCache>
                <c:ptCount val="9"/>
                <c:pt idx="0">
                  <c:v>2015-16</c:v>
                </c:pt>
                <c:pt idx="1">
                  <c:v>2016-17</c:v>
                </c:pt>
                <c:pt idx="2">
                  <c:v>2017-18</c:v>
                </c:pt>
                <c:pt idx="3">
                  <c:v>2018-19</c:v>
                </c:pt>
                <c:pt idx="4">
                  <c:v>2019-20</c:v>
                </c:pt>
                <c:pt idx="5">
                  <c:v>2020-21</c:v>
                </c:pt>
                <c:pt idx="6">
                  <c:v>2021-22</c:v>
                </c:pt>
                <c:pt idx="7">
                  <c:v>2022-23</c:v>
                </c:pt>
                <c:pt idx="8">
                  <c:v>2023-24</c:v>
                </c:pt>
              </c:strCache>
            </c:strRef>
          </c:cat>
          <c:val>
            <c:numRef>
              <c:f>Sheet1!$M$8:$U$8</c:f>
              <c:numCache>
                <c:formatCode>General</c:formatCode>
                <c:ptCount val="9"/>
                <c:pt idx="0">
                  <c:v>2.36</c:v>
                </c:pt>
                <c:pt idx="1">
                  <c:v>3.39</c:v>
                </c:pt>
                <c:pt idx="2">
                  <c:v>3.84</c:v>
                </c:pt>
                <c:pt idx="3">
                  <c:v>3.95</c:v>
                </c:pt>
                <c:pt idx="4">
                  <c:v>5.12</c:v>
                </c:pt>
                <c:pt idx="5">
                  <c:v>7.66</c:v>
                </c:pt>
                <c:pt idx="6">
                  <c:v>9.86</c:v>
                </c:pt>
                <c:pt idx="7">
                  <c:v>16.84</c:v>
                </c:pt>
                <c:pt idx="8">
                  <c:v>40</c:v>
                </c:pt>
              </c:numCache>
            </c:numRef>
          </c:val>
        </c:ser>
        <c:dLbls>
          <c:dLblPos val="inEnd"/>
          <c:showLegendKey val="0"/>
          <c:showVal val="1"/>
          <c:showCatName val="0"/>
          <c:showSerName val="0"/>
          <c:showPercent val="0"/>
          <c:showBubbleSize val="0"/>
        </c:dLbls>
        <c:gapWidth val="41"/>
        <c:axId val="-1773018608"/>
        <c:axId val="-1773022960"/>
      </c:barChart>
      <c:catAx>
        <c:axId val="-1773018608"/>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n-US"/>
                  <a:t>FY </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773022960"/>
        <c:crosses val="autoZero"/>
        <c:auto val="1"/>
        <c:lblAlgn val="ctr"/>
        <c:lblOffset val="100"/>
        <c:noMultiLvlLbl val="0"/>
      </c:catAx>
      <c:valAx>
        <c:axId val="-1773022960"/>
        <c:scaling>
          <c:orientation val="minMax"/>
        </c:scaling>
        <c:delete val="1"/>
        <c:axPos val="l"/>
        <c:title>
          <c:tx>
            <c:rich>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n-US"/>
                  <a:t>Cell In CR</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77301860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2857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4B9678F-43FC-49DE-8CB4-577B222B7B71}"/>
              </a:ext>
            </a:extLst>
          </p:cNvPr>
          <p:cNvSpPr>
            <a:spLocks noGrp="1"/>
          </p:cNvSpPr>
          <p:nvPr>
            <p:ph type="hdr" sz="quarter"/>
          </p:nvPr>
        </p:nvSpPr>
        <p:spPr>
          <a:xfrm>
            <a:off x="0" y="0"/>
            <a:ext cx="3169920" cy="481727"/>
          </a:xfrm>
          <a:prstGeom prst="rect">
            <a:avLst/>
          </a:prstGeom>
        </p:spPr>
        <p:txBody>
          <a:bodyPr vert="horz" lIns="99075" tIns="49538" rIns="99075" bIns="49538" rtlCol="0"/>
          <a:lstStyle>
            <a:lvl1pPr algn="l">
              <a:defRPr sz="1300"/>
            </a:lvl1pPr>
          </a:lstStyle>
          <a:p>
            <a:endParaRPr lang="en-IN" dirty="0"/>
          </a:p>
        </p:txBody>
      </p:sp>
      <p:sp>
        <p:nvSpPr>
          <p:cNvPr id="3" name="Date Placeholder 2">
            <a:extLst>
              <a:ext uri="{FF2B5EF4-FFF2-40B4-BE49-F238E27FC236}">
                <a16:creationId xmlns:a16="http://schemas.microsoft.com/office/drawing/2014/main" xmlns="" id="{ED4A0FF8-7273-4E6C-9D52-02D2D5EC31F5}"/>
              </a:ext>
            </a:extLst>
          </p:cNvPr>
          <p:cNvSpPr>
            <a:spLocks noGrp="1"/>
          </p:cNvSpPr>
          <p:nvPr>
            <p:ph type="dt" sz="quarter" idx="1"/>
          </p:nvPr>
        </p:nvSpPr>
        <p:spPr>
          <a:xfrm>
            <a:off x="4143588" y="0"/>
            <a:ext cx="3169920" cy="481727"/>
          </a:xfrm>
          <a:prstGeom prst="rect">
            <a:avLst/>
          </a:prstGeom>
        </p:spPr>
        <p:txBody>
          <a:bodyPr vert="horz" lIns="99075" tIns="49538" rIns="99075" bIns="49538" rtlCol="0"/>
          <a:lstStyle>
            <a:lvl1pPr algn="r">
              <a:defRPr sz="1300"/>
            </a:lvl1pPr>
          </a:lstStyle>
          <a:p>
            <a:fld id="{F3374FF7-9483-4E23-A4D9-5D9ECCD71F70}" type="datetime1">
              <a:rPr lang="en-IN" smtClean="0"/>
              <a:pPr/>
              <a:t>22-04-2023</a:t>
            </a:fld>
            <a:endParaRPr lang="en-IN" dirty="0"/>
          </a:p>
        </p:txBody>
      </p:sp>
      <p:sp>
        <p:nvSpPr>
          <p:cNvPr id="4" name="Footer Placeholder 3">
            <a:extLst>
              <a:ext uri="{FF2B5EF4-FFF2-40B4-BE49-F238E27FC236}">
                <a16:creationId xmlns:a16="http://schemas.microsoft.com/office/drawing/2014/main" xmlns="" id="{DE6EEFD5-6B38-421F-94BB-030AB9C2A4E7}"/>
              </a:ext>
            </a:extLst>
          </p:cNvPr>
          <p:cNvSpPr>
            <a:spLocks noGrp="1"/>
          </p:cNvSpPr>
          <p:nvPr>
            <p:ph type="ftr" sz="quarter" idx="2"/>
          </p:nvPr>
        </p:nvSpPr>
        <p:spPr>
          <a:xfrm>
            <a:off x="0" y="9119475"/>
            <a:ext cx="3169920" cy="481726"/>
          </a:xfrm>
          <a:prstGeom prst="rect">
            <a:avLst/>
          </a:prstGeom>
        </p:spPr>
        <p:txBody>
          <a:bodyPr vert="horz" lIns="99075" tIns="49538" rIns="99075" bIns="49538" rtlCol="0" anchor="b"/>
          <a:lstStyle>
            <a:lvl1pPr algn="l">
              <a:defRPr sz="1300"/>
            </a:lvl1pPr>
          </a:lstStyle>
          <a:p>
            <a:endParaRPr lang="en-IN" dirty="0"/>
          </a:p>
        </p:txBody>
      </p:sp>
      <p:sp>
        <p:nvSpPr>
          <p:cNvPr id="5" name="Slide Number Placeholder 4">
            <a:extLst>
              <a:ext uri="{FF2B5EF4-FFF2-40B4-BE49-F238E27FC236}">
                <a16:creationId xmlns:a16="http://schemas.microsoft.com/office/drawing/2014/main" xmlns="" id="{E25583F6-284C-442E-B047-C5BD8126F116}"/>
              </a:ext>
            </a:extLst>
          </p:cNvPr>
          <p:cNvSpPr>
            <a:spLocks noGrp="1"/>
          </p:cNvSpPr>
          <p:nvPr>
            <p:ph type="sldNum" sz="quarter" idx="3"/>
          </p:nvPr>
        </p:nvSpPr>
        <p:spPr>
          <a:xfrm>
            <a:off x="4143588" y="9119475"/>
            <a:ext cx="3169920" cy="481726"/>
          </a:xfrm>
          <a:prstGeom prst="rect">
            <a:avLst/>
          </a:prstGeom>
        </p:spPr>
        <p:txBody>
          <a:bodyPr vert="horz" lIns="99075" tIns="49538" rIns="99075" bIns="49538" rtlCol="0" anchor="b"/>
          <a:lstStyle>
            <a:lvl1pPr algn="r">
              <a:defRPr sz="1300"/>
            </a:lvl1pPr>
          </a:lstStyle>
          <a:p>
            <a:fld id="{AE220306-1880-4551-B3B2-096784A22061}" type="slidenum">
              <a:rPr lang="en-IN" smtClean="0"/>
              <a:pPr/>
              <a:t>‹#›</a:t>
            </a:fld>
            <a:endParaRPr lang="en-IN" dirty="0"/>
          </a:p>
        </p:txBody>
      </p:sp>
    </p:spTree>
    <p:extLst>
      <p:ext uri="{BB962C8B-B14F-4D97-AF65-F5344CB8AC3E}">
        <p14:creationId xmlns:p14="http://schemas.microsoft.com/office/powerpoint/2010/main" val="2542009742"/>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9075" tIns="49538" rIns="99075" bIns="49538" rtlCol="0"/>
          <a:lstStyle>
            <a:lvl1pPr algn="l">
              <a:defRPr sz="1300"/>
            </a:lvl1pPr>
          </a:lstStyle>
          <a:p>
            <a:endParaRPr lang="en-IN" dirty="0"/>
          </a:p>
        </p:txBody>
      </p:sp>
      <p:sp>
        <p:nvSpPr>
          <p:cNvPr id="3" name="Date Placeholder 2"/>
          <p:cNvSpPr>
            <a:spLocks noGrp="1"/>
          </p:cNvSpPr>
          <p:nvPr>
            <p:ph type="dt" idx="1"/>
          </p:nvPr>
        </p:nvSpPr>
        <p:spPr>
          <a:xfrm>
            <a:off x="4143588" y="0"/>
            <a:ext cx="3169920" cy="481727"/>
          </a:xfrm>
          <a:prstGeom prst="rect">
            <a:avLst/>
          </a:prstGeom>
        </p:spPr>
        <p:txBody>
          <a:bodyPr vert="horz" lIns="99075" tIns="49538" rIns="99075" bIns="49538" rtlCol="0"/>
          <a:lstStyle>
            <a:lvl1pPr algn="r">
              <a:defRPr sz="1300"/>
            </a:lvl1pPr>
          </a:lstStyle>
          <a:p>
            <a:fld id="{CFC2AF42-5CD6-4010-B93F-9847AF97C0E7}" type="datetime1">
              <a:rPr lang="en-IN" smtClean="0"/>
              <a:pPr/>
              <a:t>22-04-2023</a:t>
            </a:fld>
            <a:endParaRPr lang="en-IN"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9075" tIns="49538" rIns="99075" bIns="49538" rtlCol="0" anchor="ctr"/>
          <a:lstStyle/>
          <a:p>
            <a:endParaRPr lang="en-IN" dirty="0"/>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119475"/>
            <a:ext cx="3169920" cy="481726"/>
          </a:xfrm>
          <a:prstGeom prst="rect">
            <a:avLst/>
          </a:prstGeom>
        </p:spPr>
        <p:txBody>
          <a:bodyPr vert="horz" lIns="99075" tIns="49538" rIns="99075" bIns="49538" rtlCol="0" anchor="b"/>
          <a:lstStyle>
            <a:lvl1pPr algn="l">
              <a:defRPr sz="1300"/>
            </a:lvl1pPr>
          </a:lstStyle>
          <a:p>
            <a:endParaRPr lang="en-IN" dirty="0"/>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9075" tIns="49538" rIns="99075" bIns="49538" rtlCol="0" anchor="b"/>
          <a:lstStyle>
            <a:lvl1pPr algn="r">
              <a:defRPr sz="1300"/>
            </a:lvl1pPr>
          </a:lstStyle>
          <a:p>
            <a:fld id="{63DD38D2-D9B5-4169-AF73-52AA62F5BFF6}" type="slidenum">
              <a:rPr lang="en-IN" smtClean="0"/>
              <a:pPr/>
              <a:t>‹#›</a:t>
            </a:fld>
            <a:endParaRPr lang="en-IN" dirty="0"/>
          </a:p>
        </p:txBody>
      </p:sp>
    </p:spTree>
    <p:extLst>
      <p:ext uri="{BB962C8B-B14F-4D97-AF65-F5344CB8AC3E}">
        <p14:creationId xmlns:p14="http://schemas.microsoft.com/office/powerpoint/2010/main" val="2236195579"/>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IN" dirty="0"/>
          </a:p>
        </p:txBody>
      </p:sp>
    </p:spTree>
    <p:extLst>
      <p:ext uri="{BB962C8B-B14F-4D97-AF65-F5344CB8AC3E}">
        <p14:creationId xmlns:p14="http://schemas.microsoft.com/office/powerpoint/2010/main" val="3546259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01000" y="58602"/>
            <a:ext cx="1028700" cy="365125"/>
          </a:xfrm>
        </p:spPr>
        <p:txBody>
          <a:bodyPr/>
          <a:lstStyle>
            <a:lvl1pPr algn="ctr">
              <a:defRPr sz="1400" b="1">
                <a:solidFill>
                  <a:schemeClr val="tx1">
                    <a:lumMod val="65000"/>
                    <a:lumOff val="35000"/>
                  </a:schemeClr>
                </a:solidFill>
              </a:defRPr>
            </a:lvl1pPr>
          </a:lstStyle>
          <a:p>
            <a:fld id="{976288A1-3A72-4D00-B05D-E77532C997A6}" type="datetime1">
              <a:rPr lang="en-IN" smtClean="0"/>
              <a:pPr/>
              <a:t>22-04-2023</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a:xfrm>
            <a:off x="8743950" y="6505211"/>
            <a:ext cx="400050" cy="330201"/>
          </a:xfrm>
        </p:spPr>
        <p:txBody>
          <a:bodyPr/>
          <a:lstStyle>
            <a:lvl1pPr>
              <a:defRPr>
                <a:solidFill>
                  <a:schemeClr val="tx1">
                    <a:lumMod val="65000"/>
                    <a:lumOff val="35000"/>
                  </a:schemeClr>
                </a:solidFill>
              </a:defRPr>
            </a:lvl1pPr>
          </a:lstStyle>
          <a:p>
            <a:fld id="{98B96182-EFA5-4C40-BBF1-EE18B0FEC7CE}" type="slidenum">
              <a:rPr lang="en-IN" smtClean="0"/>
              <a:pPr/>
              <a:t>‹#›</a:t>
            </a:fld>
            <a:endParaRPr lang="en-IN" dirty="0"/>
          </a:p>
        </p:txBody>
      </p:sp>
      <p:pic>
        <p:nvPicPr>
          <p:cNvPr id="7" name="Picture 6">
            <a:extLst>
              <a:ext uri="{FF2B5EF4-FFF2-40B4-BE49-F238E27FC236}">
                <a16:creationId xmlns:a16="http://schemas.microsoft.com/office/drawing/2014/main" xmlns="" id="{9F093711-1412-47C3-94C8-B93A7280E4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172325" cy="466725"/>
          </a:xfrm>
          <a:prstGeom prst="rect">
            <a:avLst/>
          </a:prstGeom>
        </p:spPr>
      </p:pic>
      <p:cxnSp>
        <p:nvCxnSpPr>
          <p:cNvPr id="8" name="Straight Connector 7">
            <a:extLst>
              <a:ext uri="{FF2B5EF4-FFF2-40B4-BE49-F238E27FC236}">
                <a16:creationId xmlns:a16="http://schemas.microsoft.com/office/drawing/2014/main" xmlns="" id="{8BF6352A-3639-4CD5-9ACD-34948B63B586}"/>
              </a:ext>
            </a:extLst>
          </p:cNvPr>
          <p:cNvCxnSpPr/>
          <p:nvPr userDrawn="1"/>
        </p:nvCxnSpPr>
        <p:spPr>
          <a:xfrm>
            <a:off x="0" y="466725"/>
            <a:ext cx="9144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919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EE3F5A-5474-4C0A-839B-04BA7FB00513}" type="datetime1">
              <a:rPr lang="en-IN" smtClean="0"/>
              <a:pPr/>
              <a:t>22-04-2023</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98B96182-EFA5-4C40-BBF1-EE18B0FEC7CE}" type="slidenum">
              <a:rPr lang="en-IN" smtClean="0"/>
              <a:pPr/>
              <a:t>‹#›</a:t>
            </a:fld>
            <a:endParaRPr lang="en-IN" dirty="0"/>
          </a:p>
        </p:txBody>
      </p:sp>
    </p:spTree>
    <p:extLst>
      <p:ext uri="{BB962C8B-B14F-4D97-AF65-F5344CB8AC3E}">
        <p14:creationId xmlns:p14="http://schemas.microsoft.com/office/powerpoint/2010/main" val="9029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F2BEDF-32C1-4E22-8491-C85BE930140B}" type="datetime1">
              <a:rPr lang="en-IN" smtClean="0"/>
              <a:pPr/>
              <a:t>22-04-2023</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98B96182-EFA5-4C40-BBF1-EE18B0FEC7CE}" type="slidenum">
              <a:rPr lang="en-IN" smtClean="0"/>
              <a:pPr/>
              <a:t>‹#›</a:t>
            </a:fld>
            <a:endParaRPr lang="en-IN" dirty="0"/>
          </a:p>
        </p:txBody>
      </p:sp>
    </p:spTree>
    <p:extLst>
      <p:ext uri="{BB962C8B-B14F-4D97-AF65-F5344CB8AC3E}">
        <p14:creationId xmlns:p14="http://schemas.microsoft.com/office/powerpoint/2010/main" val="2897309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916241-7E42-4CE0-A5EF-0353337C8F23}" type="datetime1">
              <a:rPr lang="en-IN" smtClean="0"/>
              <a:pPr/>
              <a:t>22-04-2023</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98B96182-EFA5-4C40-BBF1-EE18B0FEC7CE}" type="slidenum">
              <a:rPr lang="en-IN" smtClean="0"/>
              <a:pPr/>
              <a:t>‹#›</a:t>
            </a:fld>
            <a:endParaRPr lang="en-IN" dirty="0"/>
          </a:p>
        </p:txBody>
      </p:sp>
    </p:spTree>
    <p:extLst>
      <p:ext uri="{BB962C8B-B14F-4D97-AF65-F5344CB8AC3E}">
        <p14:creationId xmlns:p14="http://schemas.microsoft.com/office/powerpoint/2010/main" val="102157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AFF11B-9951-4FBA-858E-FEACBE6D9118}" type="datetime1">
              <a:rPr lang="en-IN" smtClean="0"/>
              <a:pPr/>
              <a:t>22-04-2023</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98B96182-EFA5-4C40-BBF1-EE18B0FEC7CE}" type="slidenum">
              <a:rPr lang="en-IN" smtClean="0"/>
              <a:pPr/>
              <a:t>‹#›</a:t>
            </a:fld>
            <a:endParaRPr lang="en-IN" dirty="0"/>
          </a:p>
        </p:txBody>
      </p:sp>
    </p:spTree>
    <p:extLst>
      <p:ext uri="{BB962C8B-B14F-4D97-AF65-F5344CB8AC3E}">
        <p14:creationId xmlns:p14="http://schemas.microsoft.com/office/powerpoint/2010/main" val="1564271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B83F5E-BF80-4FF4-9E83-677E39032CF1}" type="datetime1">
              <a:rPr lang="en-IN" smtClean="0"/>
              <a:pPr/>
              <a:t>22-04-2023</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98B96182-EFA5-4C40-BBF1-EE18B0FEC7CE}" type="slidenum">
              <a:rPr lang="en-IN" smtClean="0"/>
              <a:pPr/>
              <a:t>‹#›</a:t>
            </a:fld>
            <a:endParaRPr lang="en-IN" dirty="0"/>
          </a:p>
        </p:txBody>
      </p:sp>
    </p:spTree>
    <p:extLst>
      <p:ext uri="{BB962C8B-B14F-4D97-AF65-F5344CB8AC3E}">
        <p14:creationId xmlns:p14="http://schemas.microsoft.com/office/powerpoint/2010/main" val="1315181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D8912A-8199-4100-B761-F9E8433F1E67}" type="datetime1">
              <a:rPr lang="en-IN" smtClean="0"/>
              <a:pPr/>
              <a:t>22-04-2023</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98B96182-EFA5-4C40-BBF1-EE18B0FEC7CE}" type="slidenum">
              <a:rPr lang="en-IN" smtClean="0"/>
              <a:pPr/>
              <a:t>‹#›</a:t>
            </a:fld>
            <a:endParaRPr lang="en-IN" dirty="0"/>
          </a:p>
        </p:txBody>
      </p:sp>
    </p:spTree>
    <p:extLst>
      <p:ext uri="{BB962C8B-B14F-4D97-AF65-F5344CB8AC3E}">
        <p14:creationId xmlns:p14="http://schemas.microsoft.com/office/powerpoint/2010/main" val="3406223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28837C-DE5E-4878-B91F-4EFF6C50B25B}" type="datetime1">
              <a:rPr lang="en-IN" smtClean="0"/>
              <a:pPr/>
              <a:t>22-04-2023</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98B96182-EFA5-4C40-BBF1-EE18B0FEC7CE}" type="slidenum">
              <a:rPr lang="en-IN" smtClean="0"/>
              <a:pPr/>
              <a:t>‹#›</a:t>
            </a:fld>
            <a:endParaRPr lang="en-IN" dirty="0"/>
          </a:p>
        </p:txBody>
      </p:sp>
    </p:spTree>
    <p:extLst>
      <p:ext uri="{BB962C8B-B14F-4D97-AF65-F5344CB8AC3E}">
        <p14:creationId xmlns:p14="http://schemas.microsoft.com/office/powerpoint/2010/main" val="3316825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59E2D-4755-43C2-87B0-2AC4E904811D}" type="datetime1">
              <a:rPr lang="en-IN" smtClean="0"/>
              <a:pPr/>
              <a:t>22-04-2023</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98B96182-EFA5-4C40-BBF1-EE18B0FEC7CE}" type="slidenum">
              <a:rPr lang="en-IN" smtClean="0"/>
              <a:pPr/>
              <a:t>‹#›</a:t>
            </a:fld>
            <a:endParaRPr lang="en-IN" dirty="0"/>
          </a:p>
        </p:txBody>
      </p:sp>
    </p:spTree>
    <p:extLst>
      <p:ext uri="{BB962C8B-B14F-4D97-AF65-F5344CB8AC3E}">
        <p14:creationId xmlns:p14="http://schemas.microsoft.com/office/powerpoint/2010/main" val="3348012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C4B7E1-EB27-45C7-BE49-59D2E1411401}" type="datetime1">
              <a:rPr lang="en-IN" smtClean="0"/>
              <a:pPr/>
              <a:t>22-04-2023</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98B96182-EFA5-4C40-BBF1-EE18B0FEC7CE}" type="slidenum">
              <a:rPr lang="en-IN" smtClean="0"/>
              <a:pPr/>
              <a:t>‹#›</a:t>
            </a:fld>
            <a:endParaRPr lang="en-IN" dirty="0"/>
          </a:p>
        </p:txBody>
      </p:sp>
    </p:spTree>
    <p:extLst>
      <p:ext uri="{BB962C8B-B14F-4D97-AF65-F5344CB8AC3E}">
        <p14:creationId xmlns:p14="http://schemas.microsoft.com/office/powerpoint/2010/main" val="116877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992E24-D3F1-477C-ADF4-8B139551CA6A}" type="datetime1">
              <a:rPr lang="en-IN" smtClean="0"/>
              <a:pPr/>
              <a:t>22-04-2023</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98B96182-EFA5-4C40-BBF1-EE18B0FEC7CE}" type="slidenum">
              <a:rPr lang="en-IN" smtClean="0"/>
              <a:pPr/>
              <a:t>‹#›</a:t>
            </a:fld>
            <a:endParaRPr lang="en-IN" dirty="0"/>
          </a:p>
        </p:txBody>
      </p:sp>
    </p:spTree>
    <p:extLst>
      <p:ext uri="{BB962C8B-B14F-4D97-AF65-F5344CB8AC3E}">
        <p14:creationId xmlns:p14="http://schemas.microsoft.com/office/powerpoint/2010/main" val="66524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2C143-7301-456D-9110-0193A55057FF}" type="datetime1">
              <a:rPr lang="en-IN" smtClean="0"/>
              <a:pPr/>
              <a:t>22-04-2023</a:t>
            </a:fld>
            <a:endParaRPr lang="en-IN"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B96182-EFA5-4C40-BBF1-EE18B0FEC7CE}" type="slidenum">
              <a:rPr lang="en-IN" smtClean="0"/>
              <a:pPr/>
              <a:t>‹#›</a:t>
            </a:fld>
            <a:endParaRPr lang="en-IN" dirty="0"/>
          </a:p>
        </p:txBody>
      </p:sp>
    </p:spTree>
    <p:extLst>
      <p:ext uri="{BB962C8B-B14F-4D97-AF65-F5344CB8AC3E}">
        <p14:creationId xmlns:p14="http://schemas.microsoft.com/office/powerpoint/2010/main" val="86048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5.jp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xml"/><Relationship Id="rId5" Type="http://schemas.openxmlformats.org/officeDocument/2006/relationships/image" Target="../media/image65.jpg"/><Relationship Id="rId4" Type="http://schemas.openxmlformats.org/officeDocument/2006/relationships/image" Target="../media/image64.jpg"/></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xml"/><Relationship Id="rId5" Type="http://schemas.openxmlformats.org/officeDocument/2006/relationships/image" Target="../media/image69.jpg"/><Relationship Id="rId4" Type="http://schemas.openxmlformats.org/officeDocument/2006/relationships/image" Target="../media/image68.jpg"/></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xml"/><Relationship Id="rId5" Type="http://schemas.openxmlformats.org/officeDocument/2006/relationships/image" Target="../media/image73.jpg"/><Relationship Id="rId4" Type="http://schemas.openxmlformats.org/officeDocument/2006/relationships/image" Target="../media/image72.jpg"/></Relationships>
</file>

<file path=ppt/slides/_rels/slide2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xml"/><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png"/><Relationship Id="rId2" Type="http://schemas.openxmlformats.org/officeDocument/2006/relationships/image" Target="../media/image90.jpeg"/><Relationship Id="rId16"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94.jpeg"/><Relationship Id="rId11" Type="http://schemas.openxmlformats.org/officeDocument/2006/relationships/image" Target="../media/image99.png"/><Relationship Id="rId5" Type="http://schemas.openxmlformats.org/officeDocument/2006/relationships/image" Target="../media/image93.jpe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xml"/><Relationship Id="rId5" Type="http://schemas.openxmlformats.org/officeDocument/2006/relationships/image" Target="../media/image127.jpeg"/><Relationship Id="rId4" Type="http://schemas.openxmlformats.org/officeDocument/2006/relationships/image" Target="../media/image1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mailto:virenderhooda@nirmalautotech.com"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0F5F3FFD-7709-42F9-97C7-433464C59FCC}"/>
              </a:ext>
            </a:extLst>
          </p:cNvPr>
          <p:cNvSpPr txBox="1"/>
          <p:nvPr/>
        </p:nvSpPr>
        <p:spPr>
          <a:xfrm>
            <a:off x="414240" y="5534568"/>
            <a:ext cx="8431860" cy="923330"/>
          </a:xfrm>
          <a:prstGeom prst="rect">
            <a:avLst/>
          </a:prstGeom>
          <a:noFill/>
          <a:ln>
            <a:solidFill>
              <a:schemeClr val="tx1"/>
            </a:solidFill>
          </a:ln>
        </p:spPr>
        <p:txBody>
          <a:bodyPr wrap="square" rtlCol="0">
            <a:spAutoFit/>
          </a:bodyPr>
          <a:lstStyle/>
          <a:p>
            <a:pPr algn="ctr">
              <a:buNone/>
            </a:pPr>
            <a:r>
              <a:rPr lang="en-US" sz="3600" b="1" i="1" dirty="0"/>
              <a:t>NIRMAL AUTOTECH INDUSTRIES PVT. LTD</a:t>
            </a:r>
          </a:p>
          <a:p>
            <a:pPr algn="ctr">
              <a:buNone/>
            </a:pPr>
            <a:r>
              <a:rPr lang="en-US" sz="1600" b="1" i="1" dirty="0"/>
              <a:t>(AN IATF1</a:t>
            </a:r>
            <a:r>
              <a:rPr lang="en-US" sz="1600" b="1" i="1" dirty="0">
                <a:latin typeface="Times New Roman" panose="02020603050405020304" pitchFamily="18" charset="0"/>
                <a:cs typeface="Times New Roman" panose="02020603050405020304" pitchFamily="18" charset="0"/>
              </a:rPr>
              <a:t>6949:2016 </a:t>
            </a:r>
            <a:r>
              <a:rPr lang="en-US" sz="1600" b="1" i="1" dirty="0"/>
              <a:t>CERTIFIED COMPANY)</a:t>
            </a:r>
          </a:p>
        </p:txBody>
      </p:sp>
      <p:sp>
        <p:nvSpPr>
          <p:cNvPr id="16" name="Slide Number Placeholder 15">
            <a:extLst>
              <a:ext uri="{FF2B5EF4-FFF2-40B4-BE49-F238E27FC236}">
                <a16:creationId xmlns:a16="http://schemas.microsoft.com/office/drawing/2014/main" xmlns="" id="{CA3FE46F-EAB5-467D-AA51-BE8274AEE008}"/>
              </a:ext>
            </a:extLst>
          </p:cNvPr>
          <p:cNvSpPr>
            <a:spLocks noGrp="1"/>
          </p:cNvSpPr>
          <p:nvPr>
            <p:ph type="sldNum" sz="quarter" idx="12"/>
          </p:nvPr>
        </p:nvSpPr>
        <p:spPr/>
        <p:txBody>
          <a:bodyPr/>
          <a:lstStyle/>
          <a:p>
            <a:fld id="{98B96182-EFA5-4C40-BBF1-EE18B0FEC7CE}" type="slidenum">
              <a:rPr lang="en-IN" smtClean="0"/>
              <a:pPr/>
              <a:t>1</a:t>
            </a:fld>
            <a:endParaRPr lang="en-IN" dirty="0"/>
          </a:p>
        </p:txBody>
      </p:sp>
      <p:pic>
        <p:nvPicPr>
          <p:cNvPr id="2" name="Picture 1"/>
          <p:cNvPicPr>
            <a:picLocks noChangeAspect="1"/>
          </p:cNvPicPr>
          <p:nvPr/>
        </p:nvPicPr>
        <p:blipFill>
          <a:blip r:embed="rId4"/>
          <a:stretch>
            <a:fillRect/>
          </a:stretch>
        </p:blipFill>
        <p:spPr>
          <a:xfrm>
            <a:off x="1" y="543777"/>
            <a:ext cx="9144000" cy="4943478"/>
          </a:xfrm>
          <a:prstGeom prst="rect">
            <a:avLst/>
          </a:prstGeom>
        </p:spPr>
      </p:pic>
      <p:sp>
        <p:nvSpPr>
          <p:cNvPr id="3" name="Rectangle 2"/>
          <p:cNvSpPr/>
          <p:nvPr/>
        </p:nvSpPr>
        <p:spPr>
          <a:xfrm>
            <a:off x="2148701" y="4563925"/>
            <a:ext cx="4579843" cy="923330"/>
          </a:xfrm>
          <a:prstGeom prst="rect">
            <a:avLst/>
          </a:prstGeom>
          <a:noFill/>
          <a:ln>
            <a:noFill/>
          </a:ln>
        </p:spPr>
        <p:txBody>
          <a:bodyPr wrap="none" lIns="91440" tIns="45720" rIns="91440" bIns="45720">
            <a:spAutoFit/>
          </a:bodyPr>
          <a:lstStyle/>
          <a:p>
            <a:pPr algn="ctr"/>
            <a:r>
              <a:rPr lang="en-US" sz="5400" b="0" cap="none" spc="0" dirty="0" smtClean="0">
                <a:ln w="0"/>
                <a:solidFill>
                  <a:srgbClr val="0070C0"/>
                </a:solidFill>
                <a:effectLst>
                  <a:outerShdw blurRad="38100" dist="19050" dir="2700000" algn="tl" rotWithShape="0">
                    <a:schemeClr val="dk1">
                      <a:alpha val="40000"/>
                    </a:schemeClr>
                  </a:outerShdw>
                </a:effectLst>
              </a:rPr>
              <a:t>Make for World</a:t>
            </a:r>
            <a:endParaRPr lang="en-US" sz="5400" b="0" cap="none" spc="0" dirty="0">
              <a:ln w="0"/>
              <a:solidFill>
                <a:srgbClr val="0070C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13475549"/>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10</a:t>
            </a:fld>
            <a:endParaRPr lang="en-IN" dirty="0"/>
          </a:p>
        </p:txBody>
      </p:sp>
      <p:pic>
        <p:nvPicPr>
          <p:cNvPr id="5" name="Picture 4"/>
          <p:cNvPicPr/>
          <p:nvPr/>
        </p:nvPicPr>
        <p:blipFill>
          <a:blip r:embed="rId2" cstate="print"/>
          <a:srcRect/>
          <a:stretch>
            <a:fillRect/>
          </a:stretch>
        </p:blipFill>
        <p:spPr bwMode="auto">
          <a:xfrm>
            <a:off x="551905" y="1312975"/>
            <a:ext cx="2971800" cy="1044251"/>
          </a:xfrm>
          <a:prstGeom prst="rect">
            <a:avLst/>
          </a:prstGeom>
          <a:noFill/>
          <a:ln w="1">
            <a:solidFill>
              <a:schemeClr val="tx1"/>
            </a:solidFill>
            <a:miter lim="800000"/>
            <a:headEnd/>
            <a:tailEnd/>
          </a:ln>
        </p:spPr>
      </p:pic>
      <p:pic>
        <p:nvPicPr>
          <p:cNvPr id="6" name="Picture 5"/>
          <p:cNvPicPr/>
          <p:nvPr/>
        </p:nvPicPr>
        <p:blipFill rotWithShape="1">
          <a:blip r:embed="rId3" cstate="print">
            <a:lum/>
          </a:blip>
          <a:srcRect r="11625"/>
          <a:stretch/>
        </p:blipFill>
        <p:spPr bwMode="auto">
          <a:xfrm>
            <a:off x="561703" y="2609439"/>
            <a:ext cx="2429692" cy="1701304"/>
          </a:xfrm>
          <a:prstGeom prst="rect">
            <a:avLst/>
          </a:prstGeom>
          <a:noFill/>
          <a:ln w="9525">
            <a:solidFill>
              <a:schemeClr val="tx1"/>
            </a:solidFill>
            <a:miter lim="800000"/>
            <a:headEnd/>
            <a:tailEnd/>
          </a:ln>
        </p:spPr>
      </p:pic>
      <p:pic>
        <p:nvPicPr>
          <p:cNvPr id="7" name="Picture 6"/>
          <p:cNvPicPr>
            <a:picLocks noChangeAspect="1"/>
          </p:cNvPicPr>
          <p:nvPr/>
        </p:nvPicPr>
        <p:blipFill rotWithShape="1">
          <a:blip r:embed="rId4"/>
          <a:srcRect l="7175" t="16148" r="79792" b="75387"/>
          <a:stretch/>
        </p:blipFill>
        <p:spPr>
          <a:xfrm>
            <a:off x="559525" y="4554521"/>
            <a:ext cx="2921391" cy="1192078"/>
          </a:xfrm>
          <a:prstGeom prst="rect">
            <a:avLst/>
          </a:prstGeom>
          <a:ln>
            <a:solidFill>
              <a:schemeClr val="tx1"/>
            </a:solidFill>
          </a:ln>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429" t="31873" r="1429" b="33493"/>
          <a:stretch/>
        </p:blipFill>
        <p:spPr>
          <a:xfrm>
            <a:off x="3628314" y="4566704"/>
            <a:ext cx="3060353" cy="1191121"/>
          </a:xfrm>
          <a:prstGeom prst="rect">
            <a:avLst/>
          </a:prstGeom>
          <a:ln>
            <a:solidFill>
              <a:schemeClr val="tx1"/>
            </a:solidFill>
          </a:ln>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9433" t="3419" r="7178"/>
          <a:stretch/>
        </p:blipFill>
        <p:spPr>
          <a:xfrm>
            <a:off x="3202397" y="2606719"/>
            <a:ext cx="2895600" cy="1717088"/>
          </a:xfrm>
          <a:prstGeom prst="rect">
            <a:avLst/>
          </a:prstGeom>
          <a:ln>
            <a:solidFill>
              <a:schemeClr val="tx1"/>
            </a:solidFill>
          </a:ln>
        </p:spPr>
      </p:pic>
      <p:pic>
        <p:nvPicPr>
          <p:cNvPr id="10" name="Picture 9" descr="sandhar-technologies-squarelogo-1432198162257.png"/>
          <p:cNvPicPr>
            <a:picLocks noChangeAspect="1"/>
          </p:cNvPicPr>
          <p:nvPr/>
        </p:nvPicPr>
        <p:blipFill rotWithShape="1">
          <a:blip r:embed="rId7">
            <a:lum contrast="20000"/>
          </a:blip>
          <a:srcRect t="36003" b="41743"/>
          <a:stretch/>
        </p:blipFill>
        <p:spPr>
          <a:xfrm>
            <a:off x="3813140" y="1332410"/>
            <a:ext cx="3815382" cy="1031967"/>
          </a:xfrm>
          <a:prstGeom prst="rect">
            <a:avLst/>
          </a:prstGeom>
          <a:ln>
            <a:solidFill>
              <a:schemeClr val="tx1"/>
            </a:solidFill>
          </a:ln>
        </p:spPr>
      </p:pic>
      <p:sp>
        <p:nvSpPr>
          <p:cNvPr id="12" name="TextBox 11"/>
          <p:cNvSpPr txBox="1"/>
          <p:nvPr/>
        </p:nvSpPr>
        <p:spPr>
          <a:xfrm>
            <a:off x="91438" y="535573"/>
            <a:ext cx="4152099" cy="646331"/>
          </a:xfrm>
          <a:prstGeom prst="rect">
            <a:avLst/>
          </a:prstGeom>
          <a:noFill/>
        </p:spPr>
        <p:txBody>
          <a:bodyPr wrap="none" rtlCol="0">
            <a:spAutoFit/>
          </a:bodyPr>
          <a:lstStyle/>
          <a:p>
            <a:r>
              <a:rPr lang="en-US" sz="3600" b="1" u="sng" dirty="0">
                <a:solidFill>
                  <a:srgbClr val="7030A0"/>
                </a:solidFill>
                <a:latin typeface="Californian FB" pitchFamily="18" charset="0"/>
              </a:rPr>
              <a:t>Valuable Customers</a:t>
            </a:r>
          </a:p>
        </p:txBody>
      </p:sp>
      <p:pic>
        <p:nvPicPr>
          <p:cNvPr id="31750" name="Picture 6"/>
          <p:cNvPicPr>
            <a:picLocks noChangeAspect="1" noChangeArrowheads="1"/>
          </p:cNvPicPr>
          <p:nvPr/>
        </p:nvPicPr>
        <p:blipFill>
          <a:blip r:embed="rId8"/>
          <a:srcRect/>
          <a:stretch>
            <a:fillRect/>
          </a:stretch>
        </p:blipFill>
        <p:spPr bwMode="auto">
          <a:xfrm>
            <a:off x="6344172" y="2719540"/>
            <a:ext cx="2521536" cy="14946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xmlns="" id="{7A3BD593-79B5-40BC-A6C5-8EB0EE83CC08}"/>
              </a:ext>
            </a:extLst>
          </p:cNvPr>
          <p:cNvPicPr>
            <a:picLocks noChangeAspect="1"/>
          </p:cNvPicPr>
          <p:nvPr/>
        </p:nvPicPr>
        <p:blipFill>
          <a:blip r:embed="rId9"/>
          <a:stretch>
            <a:fillRect/>
          </a:stretch>
        </p:blipFill>
        <p:spPr>
          <a:xfrm>
            <a:off x="6832900" y="4554521"/>
            <a:ext cx="2196800" cy="1191121"/>
          </a:xfrm>
          <a:prstGeom prst="rect">
            <a:avLst/>
          </a:prstGeom>
          <a:ln>
            <a:solidFill>
              <a:schemeClr val="tx1"/>
            </a:solidFill>
          </a:ln>
        </p:spPr>
      </p:pic>
    </p:spTree>
    <p:extLst>
      <p:ext uri="{BB962C8B-B14F-4D97-AF65-F5344CB8AC3E}">
        <p14:creationId xmlns:p14="http://schemas.microsoft.com/office/powerpoint/2010/main" val="2729660202"/>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11</a:t>
            </a:fld>
            <a:endParaRPr lang="en-IN" dirty="0"/>
          </a:p>
        </p:txBody>
      </p:sp>
      <p:sp>
        <p:nvSpPr>
          <p:cNvPr id="4" name="TextBox 3"/>
          <p:cNvSpPr txBox="1"/>
          <p:nvPr/>
        </p:nvSpPr>
        <p:spPr>
          <a:xfrm>
            <a:off x="889765" y="3950666"/>
            <a:ext cx="7448550" cy="2554545"/>
          </a:xfrm>
          <a:prstGeom prst="rect">
            <a:avLst/>
          </a:prstGeom>
          <a:noFill/>
        </p:spPr>
        <p:txBody>
          <a:bodyPr wrap="square" rtlCol="0">
            <a:spAutoFit/>
          </a:bodyPr>
          <a:lstStyle/>
          <a:p>
            <a:pPr algn="just"/>
            <a:r>
              <a:rPr lang="en-US" sz="2000" dirty="0">
                <a:latin typeface="Times New Roman" pitchFamily="18" charset="0"/>
                <a:cs typeface="Times New Roman" pitchFamily="18" charset="0"/>
              </a:rPr>
              <a:t>We are approved TIER-II source for MARUTI SUZUKI, RENO NISSAN, GENERAL MOTORS, MAHINDRA&amp; MAHINDRA..</a:t>
            </a:r>
          </a:p>
          <a:p>
            <a:pPr algn="just"/>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Our esteemed customers SOGEFI MNR&amp; KONSBERG DRIVLINE SYSTEMS &amp;OPTIMAS Approved us in VDA 6.3 our score is  above 90%..</a:t>
            </a:r>
          </a:p>
          <a:p>
            <a:pPr algn="just"/>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We  are  Green Certified supplier for MSIL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5631" y="781594"/>
            <a:ext cx="2126560" cy="1399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96" y="768532"/>
            <a:ext cx="1986962" cy="1412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a:off x="505096" y="4118692"/>
            <a:ext cx="228600" cy="1905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31074" y="6051434"/>
            <a:ext cx="228600" cy="1905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45374" y="5037438"/>
            <a:ext cx="228600" cy="1905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64" y="768532"/>
            <a:ext cx="2357628" cy="1386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R"/>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7422479" y="748657"/>
            <a:ext cx="1567267" cy="1311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ford-logo-3d-model-obj-3ds-fbx-stl-blend-dae"/>
          <p:cNvPicPr>
            <a:picLocks noGrp="1" noChangeAspect="1"/>
          </p:cNvPicPr>
          <p:nvPr isPhoto="1"/>
        </p:nvPicPr>
        <p:blipFill rotWithShape="1">
          <a:blip r:embed="rId6" cstate="print">
            <a:lum/>
            <a:extLst>
              <a:ext uri="{28A0092B-C50C-407E-A947-70E740481C1C}">
                <a14:useLocalDpi xmlns:a14="http://schemas.microsoft.com/office/drawing/2010/main" val="0"/>
              </a:ext>
            </a:extLst>
          </a:blip>
          <a:srcRect l="4017" t="36752" r="6067" b="32308"/>
          <a:stretch/>
        </p:blipFill>
        <p:spPr>
          <a:xfrm>
            <a:off x="505096" y="2308595"/>
            <a:ext cx="1986962" cy="1277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OIP"/>
          <p:cNvPicPr>
            <a:picLocks noGrp="1" noChangeAspect="1"/>
          </p:cNvPicPr>
          <p:nvPr isPhoto="1"/>
        </p:nvPicPr>
        <p:blipFill>
          <a:blip r:embed="rId7" cstate="print">
            <a:lum/>
            <a:extLst>
              <a:ext uri="{28A0092B-C50C-407E-A947-70E740481C1C}">
                <a14:useLocalDpi xmlns:a14="http://schemas.microsoft.com/office/drawing/2010/main" val="0"/>
              </a:ext>
            </a:extLst>
          </a:blip>
          <a:stretch>
            <a:fillRect/>
          </a:stretch>
        </p:blipFill>
        <p:spPr>
          <a:xfrm>
            <a:off x="2865963" y="2238567"/>
            <a:ext cx="1645896" cy="1418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R"/>
          <p:cNvPicPr>
            <a:picLocks noGrp="1" noChangeAspect="1"/>
          </p:cNvPicPr>
          <p:nvPr isPhoto="1"/>
        </p:nvPicPr>
        <p:blipFill>
          <a:blip r:embed="rId8" cstate="print">
            <a:lum/>
            <a:extLst>
              <a:ext uri="{28A0092B-C50C-407E-A947-70E740481C1C}">
                <a14:useLocalDpi xmlns:a14="http://schemas.microsoft.com/office/drawing/2010/main" val="0"/>
              </a:ext>
            </a:extLst>
          </a:blip>
          <a:stretch>
            <a:fillRect/>
          </a:stretch>
        </p:blipFill>
        <p:spPr>
          <a:xfrm>
            <a:off x="4885764" y="2296409"/>
            <a:ext cx="2307060" cy="1418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Royal Enfield – Logos Downloa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2479" y="2238566"/>
            <a:ext cx="1567267" cy="1399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500480"/>
      </p:ext>
    </p:extLst>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12</a:t>
            </a:fld>
            <a:endParaRPr lang="en-IN" dirty="0"/>
          </a:p>
        </p:txBody>
      </p:sp>
      <p:sp>
        <p:nvSpPr>
          <p:cNvPr id="5" name="TextBox 4"/>
          <p:cNvSpPr txBox="1"/>
          <p:nvPr/>
        </p:nvSpPr>
        <p:spPr>
          <a:xfrm>
            <a:off x="1" y="359303"/>
            <a:ext cx="3305060" cy="665265"/>
          </a:xfrm>
          <a:prstGeom prst="rect">
            <a:avLst/>
          </a:prstGeom>
          <a:noFill/>
        </p:spPr>
        <p:txBody>
          <a:bodyPr wrap="square" rtlCol="0">
            <a:spAutoFit/>
          </a:bodyPr>
          <a:lstStyle/>
          <a:p>
            <a:r>
              <a:rPr lang="en-US" sz="3600" b="1" u="sng" dirty="0">
                <a:solidFill>
                  <a:srgbClr val="7030A0"/>
                </a:solidFill>
                <a:latin typeface="Californian FB" pitchFamily="18" charset="0"/>
              </a:rPr>
              <a:t>Sales Turnover</a:t>
            </a:r>
          </a:p>
        </p:txBody>
      </p:sp>
      <p:graphicFrame>
        <p:nvGraphicFramePr>
          <p:cNvPr id="7" name="Chart 6"/>
          <p:cNvGraphicFramePr>
            <a:graphicFrameLocks/>
          </p:cNvGraphicFramePr>
          <p:nvPr>
            <p:extLst>
              <p:ext uri="{D42A27DB-BD31-4B8C-83A1-F6EECF244321}">
                <p14:modId xmlns:p14="http://schemas.microsoft.com/office/powerpoint/2010/main" val="542012715"/>
              </p:ext>
            </p:extLst>
          </p:nvPr>
        </p:nvGraphicFramePr>
        <p:xfrm>
          <a:off x="625729" y="3709851"/>
          <a:ext cx="7900085" cy="3125561"/>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244699" y="3709851"/>
            <a:ext cx="8499250" cy="3000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Chart 9"/>
          <p:cNvGraphicFramePr>
            <a:graphicFrameLocks/>
          </p:cNvGraphicFramePr>
          <p:nvPr>
            <p:extLst>
              <p:ext uri="{D42A27DB-BD31-4B8C-83A1-F6EECF244321}">
                <p14:modId xmlns:p14="http://schemas.microsoft.com/office/powerpoint/2010/main" val="949058322"/>
              </p:ext>
            </p:extLst>
          </p:nvPr>
        </p:nvGraphicFramePr>
        <p:xfrm>
          <a:off x="244699" y="925417"/>
          <a:ext cx="8499250" cy="26770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4730229"/>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13</a:t>
            </a:fld>
            <a:endParaRPr lang="en-IN" dirty="0"/>
          </a:p>
        </p:txBody>
      </p:sp>
      <p:sp>
        <p:nvSpPr>
          <p:cNvPr id="4" name="Rectangle 2"/>
          <p:cNvSpPr txBox="1">
            <a:spLocks noChangeArrowheads="1"/>
          </p:cNvSpPr>
          <p:nvPr/>
        </p:nvSpPr>
        <p:spPr>
          <a:xfrm>
            <a:off x="0" y="745671"/>
            <a:ext cx="9143999" cy="5687711"/>
          </a:xfrm>
          <a:prstGeom prst="rect">
            <a:avLst/>
          </a:prstGeom>
        </p:spPr>
        <p:txBody>
          <a:bodyPr wrap="square">
            <a:spAutoFit/>
          </a:bodyPr>
          <a:lstStyle>
            <a:defPPr>
              <a:defRPr lang="en-US"/>
            </a:defPPr>
            <a:lvl1pPr>
              <a:defRPr sz="2800" b="1">
                <a:solidFill>
                  <a:srgbClr val="0070C0"/>
                </a:solidFill>
                <a:latin typeface="Cambria" panose="02040503050406030204" pitchFamily="18" charset="0"/>
              </a:defRPr>
            </a:lvl1pPr>
            <a:lvl2pPr marL="742950" lvl="1" indent="-285750">
              <a:buFont typeface="Courier New" panose="02070309020205020404" pitchFamily="49" charset="0"/>
              <a:buChar char="o"/>
              <a:defRPr>
                <a:latin typeface="Cambria" panose="02040503050406030204" pitchFamily="18" charset="0"/>
              </a:defRPr>
            </a:lvl2pPr>
          </a:lstStyle>
          <a:p>
            <a:r>
              <a:rPr lang="en-US" sz="3600" dirty="0" smtClean="0"/>
              <a:t>Strengths:</a:t>
            </a:r>
          </a:p>
          <a:p>
            <a:pPr marL="457200" lvl="0" indent="-457200" algn="just" defTabSz="914400" fontAlgn="base">
              <a:lnSpc>
                <a:spcPct val="150000"/>
              </a:lnSpc>
              <a:spcBef>
                <a:spcPct val="20000"/>
              </a:spcBef>
              <a:spcAft>
                <a:spcPct val="0"/>
              </a:spcAft>
              <a:buFont typeface="Courier New" panose="02070309020205020404" pitchFamily="49" charset="0"/>
              <a:buChar char="o"/>
              <a:defRPr/>
            </a:pPr>
            <a:r>
              <a:rPr lang="en-US" kern="0" dirty="0" smtClean="0">
                <a:solidFill>
                  <a:schemeClr val="tx1"/>
                </a:solidFill>
                <a:latin typeface="+mn-lt"/>
                <a:cs typeface="Times New Roman" pitchFamily="18" charset="0"/>
              </a:rPr>
              <a:t>In </a:t>
            </a:r>
            <a:r>
              <a:rPr lang="en-US" kern="0" dirty="0">
                <a:solidFill>
                  <a:schemeClr val="tx1"/>
                </a:solidFill>
                <a:latin typeface="+mn-lt"/>
                <a:cs typeface="Times New Roman" pitchFamily="18" charset="0"/>
              </a:rPr>
              <a:t>House capability for development of all type of Turning </a:t>
            </a:r>
            <a:r>
              <a:rPr lang="en-US" kern="0" dirty="0" smtClean="0">
                <a:solidFill>
                  <a:schemeClr val="tx1"/>
                </a:solidFill>
                <a:latin typeface="+mn-lt"/>
                <a:cs typeface="Times New Roman" pitchFamily="18" charset="0"/>
              </a:rPr>
              <a:t>components</a:t>
            </a:r>
            <a:endParaRPr lang="en-US" kern="0" dirty="0">
              <a:solidFill>
                <a:schemeClr val="tx1"/>
              </a:solidFill>
              <a:latin typeface="+mn-lt"/>
              <a:cs typeface="Times New Roman" pitchFamily="18" charset="0"/>
            </a:endParaRPr>
          </a:p>
          <a:p>
            <a:pPr marL="457200" lvl="0" indent="-457200" algn="just" defTabSz="914400" fontAlgn="base">
              <a:lnSpc>
                <a:spcPct val="150000"/>
              </a:lnSpc>
              <a:spcBef>
                <a:spcPct val="20000"/>
              </a:spcBef>
              <a:spcAft>
                <a:spcPct val="0"/>
              </a:spcAft>
              <a:buFont typeface="Courier New" panose="02070309020205020404" pitchFamily="49" charset="0"/>
              <a:buChar char="o"/>
              <a:defRPr/>
            </a:pPr>
            <a:r>
              <a:rPr lang="en-US" kern="0" dirty="0">
                <a:solidFill>
                  <a:schemeClr val="tx1"/>
                </a:solidFill>
                <a:latin typeface="+mn-lt"/>
                <a:cs typeface="Times New Roman" pitchFamily="18" charset="0"/>
              </a:rPr>
              <a:t>Low development Cycle </a:t>
            </a:r>
            <a:r>
              <a:rPr lang="en-US" kern="0" dirty="0" smtClean="0">
                <a:solidFill>
                  <a:schemeClr val="tx1"/>
                </a:solidFill>
                <a:latin typeface="+mn-lt"/>
                <a:cs typeface="Times New Roman" pitchFamily="18" charset="0"/>
              </a:rPr>
              <a:t>time</a:t>
            </a:r>
            <a:endParaRPr lang="en-US" kern="0" dirty="0">
              <a:solidFill>
                <a:schemeClr val="tx1"/>
              </a:solidFill>
              <a:latin typeface="+mn-lt"/>
              <a:cs typeface="Times New Roman" pitchFamily="18" charset="0"/>
            </a:endParaRPr>
          </a:p>
          <a:p>
            <a:pPr marL="457200" lvl="0" indent="-457200" algn="just" defTabSz="914400" fontAlgn="base">
              <a:lnSpc>
                <a:spcPct val="150000"/>
              </a:lnSpc>
              <a:spcBef>
                <a:spcPct val="20000"/>
              </a:spcBef>
              <a:spcAft>
                <a:spcPct val="0"/>
              </a:spcAft>
              <a:buFont typeface="Courier New" panose="02070309020205020404" pitchFamily="49" charset="0"/>
              <a:buChar char="o"/>
              <a:defRPr/>
            </a:pPr>
            <a:r>
              <a:rPr lang="en-US" kern="0" dirty="0">
                <a:solidFill>
                  <a:schemeClr val="tx1"/>
                </a:solidFill>
                <a:latin typeface="+mn-lt"/>
                <a:cs typeface="Times New Roman" pitchFamily="18" charset="0"/>
              </a:rPr>
              <a:t>Quick response to change in </a:t>
            </a:r>
            <a:r>
              <a:rPr lang="en-US" kern="0" dirty="0" smtClean="0">
                <a:solidFill>
                  <a:schemeClr val="tx1"/>
                </a:solidFill>
                <a:latin typeface="+mn-lt"/>
                <a:cs typeface="Times New Roman" pitchFamily="18" charset="0"/>
              </a:rPr>
              <a:t>Design</a:t>
            </a:r>
            <a:endParaRPr lang="en-US" kern="0" dirty="0">
              <a:solidFill>
                <a:schemeClr val="tx1"/>
              </a:solidFill>
              <a:latin typeface="+mn-lt"/>
              <a:cs typeface="Times New Roman" pitchFamily="18" charset="0"/>
            </a:endParaRPr>
          </a:p>
          <a:p>
            <a:pPr marL="457200" lvl="0" indent="-457200" algn="just" defTabSz="914400" fontAlgn="base">
              <a:lnSpc>
                <a:spcPct val="150000"/>
              </a:lnSpc>
              <a:spcBef>
                <a:spcPct val="20000"/>
              </a:spcBef>
              <a:spcAft>
                <a:spcPct val="0"/>
              </a:spcAft>
              <a:buFont typeface="Courier New" panose="02070309020205020404" pitchFamily="49" charset="0"/>
              <a:buChar char="o"/>
              <a:defRPr/>
            </a:pPr>
            <a:r>
              <a:rPr lang="en-US" kern="0" dirty="0">
                <a:solidFill>
                  <a:schemeClr val="tx1"/>
                </a:solidFill>
                <a:latin typeface="+mn-lt"/>
                <a:cs typeface="Times New Roman" pitchFamily="18" charset="0"/>
              </a:rPr>
              <a:t>Experienced Technical </a:t>
            </a:r>
            <a:r>
              <a:rPr lang="en-US" kern="0" dirty="0" smtClean="0">
                <a:solidFill>
                  <a:schemeClr val="tx1"/>
                </a:solidFill>
                <a:latin typeface="+mn-lt"/>
                <a:cs typeface="Times New Roman" pitchFamily="18" charset="0"/>
              </a:rPr>
              <a:t>Promoters</a:t>
            </a:r>
            <a:endParaRPr lang="en-US" kern="0" dirty="0">
              <a:solidFill>
                <a:schemeClr val="tx1"/>
              </a:solidFill>
              <a:latin typeface="+mn-lt"/>
              <a:cs typeface="Times New Roman" pitchFamily="18" charset="0"/>
            </a:endParaRPr>
          </a:p>
          <a:p>
            <a:pPr marL="457200" lvl="0" indent="-457200" algn="just" defTabSz="914400" fontAlgn="base">
              <a:lnSpc>
                <a:spcPct val="150000"/>
              </a:lnSpc>
              <a:spcBef>
                <a:spcPct val="20000"/>
              </a:spcBef>
              <a:spcAft>
                <a:spcPct val="0"/>
              </a:spcAft>
              <a:buFont typeface="Courier New" panose="02070309020205020404" pitchFamily="49" charset="0"/>
              <a:buChar char="o"/>
              <a:defRPr/>
            </a:pPr>
            <a:r>
              <a:rPr lang="en-US" kern="0" dirty="0">
                <a:solidFill>
                  <a:schemeClr val="tx1"/>
                </a:solidFill>
                <a:latin typeface="+mn-lt"/>
                <a:cs typeface="Times New Roman" pitchFamily="18" charset="0"/>
              </a:rPr>
              <a:t>Quick response to </a:t>
            </a:r>
            <a:r>
              <a:rPr lang="en-US" kern="0" dirty="0" smtClean="0">
                <a:solidFill>
                  <a:schemeClr val="tx1"/>
                </a:solidFill>
                <a:latin typeface="+mn-lt"/>
                <a:cs typeface="Times New Roman" pitchFamily="18" charset="0"/>
              </a:rPr>
              <a:t>customer</a:t>
            </a:r>
          </a:p>
          <a:p>
            <a:pPr marL="457200" lvl="0" indent="-457200" algn="just" defTabSz="914400" fontAlgn="base">
              <a:lnSpc>
                <a:spcPct val="150000"/>
              </a:lnSpc>
              <a:spcBef>
                <a:spcPct val="20000"/>
              </a:spcBef>
              <a:spcAft>
                <a:spcPct val="0"/>
              </a:spcAft>
              <a:buFont typeface="Courier New" panose="02070309020205020404" pitchFamily="49" charset="0"/>
              <a:buChar char="o"/>
              <a:defRPr/>
            </a:pPr>
            <a:r>
              <a:rPr lang="en-US" kern="0" dirty="0" smtClean="0">
                <a:solidFill>
                  <a:schemeClr val="tx1"/>
                </a:solidFill>
                <a:latin typeface="+mn-lt"/>
                <a:cs typeface="Times New Roman" pitchFamily="18" charset="0"/>
              </a:rPr>
              <a:t>Excellent </a:t>
            </a:r>
            <a:r>
              <a:rPr lang="en-US" kern="0" dirty="0">
                <a:solidFill>
                  <a:schemeClr val="tx1"/>
                </a:solidFill>
                <a:latin typeface="+mn-lt"/>
                <a:cs typeface="Times New Roman" pitchFamily="18" charset="0"/>
              </a:rPr>
              <a:t>Quality on competitive cost</a:t>
            </a:r>
            <a:endParaRPr lang="en-GB" dirty="0">
              <a:solidFill>
                <a:schemeClr val="tx1"/>
              </a:solidFill>
              <a:latin typeface="+mn-lt"/>
            </a:endParaRPr>
          </a:p>
        </p:txBody>
      </p:sp>
    </p:spTree>
    <p:extLst>
      <p:ext uri="{BB962C8B-B14F-4D97-AF65-F5344CB8AC3E}">
        <p14:creationId xmlns:p14="http://schemas.microsoft.com/office/powerpoint/2010/main" val="3316237005"/>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14</a:t>
            </a:fld>
            <a:endParaRPr lang="en-IN" dirty="0"/>
          </a:p>
        </p:txBody>
      </p:sp>
      <p:sp>
        <p:nvSpPr>
          <p:cNvPr id="4" name="Content Placeholder 2"/>
          <p:cNvSpPr txBox="1">
            <a:spLocks/>
          </p:cNvSpPr>
          <p:nvPr/>
        </p:nvSpPr>
        <p:spPr>
          <a:xfrm>
            <a:off x="228600" y="1395548"/>
            <a:ext cx="8458200" cy="4025538"/>
          </a:xfrm>
          <a:prstGeom prst="rect">
            <a:avLst/>
          </a:prstGeom>
          <a:ln w="12700">
            <a:solidFill>
              <a:schemeClr val="tx1"/>
            </a:solidFill>
          </a:ln>
        </p:spPr>
        <p:txBody>
          <a:bodyPr vert="horz" lIns="91440" tIns="45720" rIns="91440" bIns="45720" rtlCol="0">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We are making custom-made products made purely from bar stock which requires various secondary operations of Parting, Machining/Turning, Grooving, Milling and Grinding. With our machining capabilities we are able to control the process parameters with 0.05 mm and with our grinding capabilities we are able to control the process parameters within 0.005 mm and taper ovality can be controlled within 0.005 mm. We also honor the jobs which, after machining, require surface finishing i.e. Alkaline Zinc Plating &amp; Acid Zinc Plating (White, Blue, Silver, Yellow, Black and Green). Plating facility is available in our sister company of  Nirmal Shiners.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p:cNvSpPr txBox="1"/>
          <p:nvPr/>
        </p:nvSpPr>
        <p:spPr>
          <a:xfrm>
            <a:off x="-1" y="535574"/>
            <a:ext cx="7262949" cy="646331"/>
          </a:xfrm>
          <a:prstGeom prst="rect">
            <a:avLst/>
          </a:prstGeom>
          <a:noFill/>
        </p:spPr>
        <p:txBody>
          <a:bodyPr wrap="square" rtlCol="0">
            <a:spAutoFit/>
          </a:bodyPr>
          <a:lstStyle/>
          <a:p>
            <a:r>
              <a:rPr lang="en-US" sz="3600" b="1" u="sng" dirty="0">
                <a:solidFill>
                  <a:srgbClr val="7030A0"/>
                </a:solidFill>
                <a:latin typeface="Californian FB" pitchFamily="18" charset="0"/>
              </a:rPr>
              <a:t>Products</a:t>
            </a:r>
          </a:p>
        </p:txBody>
      </p:sp>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15</a:t>
            </a:fld>
            <a:endParaRPr lang="en-IN" dirty="0"/>
          </a:p>
        </p:txBody>
      </p:sp>
      <p:pic>
        <p:nvPicPr>
          <p:cNvPr id="8" name="Picture 7">
            <a:extLst>
              <a:ext uri="{FF2B5EF4-FFF2-40B4-BE49-F238E27FC236}">
                <a16:creationId xmlns:a16="http://schemas.microsoft.com/office/drawing/2014/main" xmlns="" id="{6E9E741D-9E0C-4D8F-B38A-0143CBAC3EBA}"/>
              </a:ext>
            </a:extLst>
          </p:cNvPr>
          <p:cNvPicPr>
            <a:picLocks noChangeAspect="1"/>
          </p:cNvPicPr>
          <p:nvPr/>
        </p:nvPicPr>
        <p:blipFill rotWithShape="1">
          <a:blip r:embed="rId2">
            <a:extLst>
              <a:ext uri="{28A0092B-C50C-407E-A947-70E740481C1C}">
                <a14:useLocalDpi xmlns:a14="http://schemas.microsoft.com/office/drawing/2010/main" val="0"/>
              </a:ext>
            </a:extLst>
          </a:blip>
          <a:srcRect l="14167" r="20833" b="25926"/>
          <a:stretch/>
        </p:blipFill>
        <p:spPr>
          <a:xfrm>
            <a:off x="76200" y="813118"/>
            <a:ext cx="4012475" cy="2961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609A0C15-BEED-4074-B307-EE87E76A7306}"/>
              </a:ext>
            </a:extLst>
          </p:cNvPr>
          <p:cNvPicPr>
            <a:picLocks noChangeAspect="1"/>
          </p:cNvPicPr>
          <p:nvPr/>
        </p:nvPicPr>
        <p:blipFill rotWithShape="1">
          <a:blip r:embed="rId3">
            <a:extLst>
              <a:ext uri="{28A0092B-C50C-407E-A947-70E740481C1C}">
                <a14:useLocalDpi xmlns:a14="http://schemas.microsoft.com/office/drawing/2010/main" val="0"/>
              </a:ext>
            </a:extLst>
          </a:blip>
          <a:srcRect l="18110" r="16057" b="14815"/>
          <a:stretch/>
        </p:blipFill>
        <p:spPr>
          <a:xfrm>
            <a:off x="4200939" y="813118"/>
            <a:ext cx="4743036" cy="2961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xmlns="" id="{A9F94C11-3F9E-4AF5-AF19-76051F1843C4}"/>
              </a:ext>
            </a:extLst>
          </p:cNvPr>
          <p:cNvPicPr>
            <a:picLocks noChangeAspect="1"/>
          </p:cNvPicPr>
          <p:nvPr/>
        </p:nvPicPr>
        <p:blipFill rotWithShape="1">
          <a:blip r:embed="rId4">
            <a:extLst>
              <a:ext uri="{28A0092B-C50C-407E-A947-70E740481C1C}">
                <a14:useLocalDpi xmlns:a14="http://schemas.microsoft.com/office/drawing/2010/main" val="0"/>
              </a:ext>
            </a:extLst>
          </a:blip>
          <a:srcRect l="24168" t="1852" r="16666" b="12963"/>
          <a:stretch/>
        </p:blipFill>
        <p:spPr>
          <a:xfrm>
            <a:off x="76201" y="3925360"/>
            <a:ext cx="4012474" cy="2579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039228D8-012B-4C5F-8482-5F40C721FC3D}"/>
              </a:ext>
            </a:extLst>
          </p:cNvPr>
          <p:cNvPicPr>
            <a:picLocks noChangeAspect="1"/>
          </p:cNvPicPr>
          <p:nvPr/>
        </p:nvPicPr>
        <p:blipFill rotWithShape="1">
          <a:blip r:embed="rId5">
            <a:extLst>
              <a:ext uri="{28A0092B-C50C-407E-A947-70E740481C1C}">
                <a14:useLocalDpi xmlns:a14="http://schemas.microsoft.com/office/drawing/2010/main" val="0"/>
              </a:ext>
            </a:extLst>
          </a:blip>
          <a:srcRect l="27733" t="24006" r="33351" b="21407"/>
          <a:stretch/>
        </p:blipFill>
        <p:spPr>
          <a:xfrm>
            <a:off x="4200939" y="3925360"/>
            <a:ext cx="4743036" cy="2579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16</a:t>
            </a:fld>
            <a:endParaRPr lang="en-IN" dirty="0"/>
          </a:p>
        </p:txBody>
      </p:sp>
      <p:pic>
        <p:nvPicPr>
          <p:cNvPr id="7" name="Picture 6">
            <a:extLst>
              <a:ext uri="{FF2B5EF4-FFF2-40B4-BE49-F238E27FC236}">
                <a16:creationId xmlns:a16="http://schemas.microsoft.com/office/drawing/2014/main" xmlns="" id="{28EF0B62-6263-43A2-A1B4-68CAD798D5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500" r="24167" b="29259"/>
          <a:stretch/>
        </p:blipFill>
        <p:spPr>
          <a:xfrm>
            <a:off x="167368" y="1033255"/>
            <a:ext cx="3553921" cy="2637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xmlns="" id="{91F7A40F-90FB-4687-BBCB-A28AB204D629}"/>
              </a:ext>
            </a:extLst>
          </p:cNvPr>
          <p:cNvPicPr>
            <a:picLocks noChangeAspect="1"/>
          </p:cNvPicPr>
          <p:nvPr/>
        </p:nvPicPr>
        <p:blipFill rotWithShape="1">
          <a:blip r:embed="rId3">
            <a:extLst>
              <a:ext uri="{28A0092B-C50C-407E-A947-70E740481C1C}">
                <a14:useLocalDpi xmlns:a14="http://schemas.microsoft.com/office/drawing/2010/main" val="0"/>
              </a:ext>
            </a:extLst>
          </a:blip>
          <a:srcRect l="20506" t="12181" r="31994" b="17450"/>
          <a:stretch/>
        </p:blipFill>
        <p:spPr>
          <a:xfrm>
            <a:off x="3856383" y="1036411"/>
            <a:ext cx="5133501" cy="2634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7FFAF081-A489-4F89-AC13-9983BE6EA0F7}"/>
              </a:ext>
            </a:extLst>
          </p:cNvPr>
          <p:cNvPicPr>
            <a:picLocks noChangeAspect="1"/>
          </p:cNvPicPr>
          <p:nvPr/>
        </p:nvPicPr>
        <p:blipFill rotWithShape="1">
          <a:blip r:embed="rId4">
            <a:extLst>
              <a:ext uri="{28A0092B-C50C-407E-A947-70E740481C1C}">
                <a14:useLocalDpi xmlns:a14="http://schemas.microsoft.com/office/drawing/2010/main" val="0"/>
              </a:ext>
            </a:extLst>
          </a:blip>
          <a:srcRect l="34167" t="11111" r="38333" b="48148"/>
          <a:stretch/>
        </p:blipFill>
        <p:spPr>
          <a:xfrm>
            <a:off x="154117" y="3780438"/>
            <a:ext cx="3450474" cy="2637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xmlns="" id="{F76D1912-471C-4AC9-94CD-06E46770B4F4}"/>
              </a:ext>
            </a:extLst>
          </p:cNvPr>
          <p:cNvPicPr>
            <a:picLocks noChangeAspect="1"/>
          </p:cNvPicPr>
          <p:nvPr/>
        </p:nvPicPr>
        <p:blipFill rotWithShape="1">
          <a:blip r:embed="rId5">
            <a:duotone>
              <a:prstClr val="black"/>
              <a:schemeClr val="bg1">
                <a:tint val="45000"/>
                <a:satMod val="400000"/>
              </a:schemeClr>
            </a:duotone>
            <a:extLst>
              <a:ext uri="{28A0092B-C50C-407E-A947-70E740481C1C}">
                <a14:useLocalDpi xmlns:a14="http://schemas.microsoft.com/office/drawing/2010/main" val="0"/>
              </a:ext>
            </a:extLst>
          </a:blip>
          <a:srcRect l="24167" r="30833" b="22222"/>
          <a:stretch/>
        </p:blipFill>
        <p:spPr>
          <a:xfrm>
            <a:off x="3708037" y="3780438"/>
            <a:ext cx="2783115" cy="2637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869FAE3B-FB7E-417F-8E38-D6B06ED8E1F6}"/>
              </a:ext>
            </a:extLst>
          </p:cNvPr>
          <p:cNvPicPr>
            <a:picLocks noChangeAspect="1"/>
          </p:cNvPicPr>
          <p:nvPr/>
        </p:nvPicPr>
        <p:blipFill rotWithShape="1">
          <a:blip r:embed="rId6">
            <a:extLst>
              <a:ext uri="{28A0092B-C50C-407E-A947-70E740481C1C}">
                <a14:useLocalDpi xmlns:a14="http://schemas.microsoft.com/office/drawing/2010/main" val="0"/>
              </a:ext>
            </a:extLst>
          </a:blip>
          <a:srcRect l="17661" t="25099" r="25549" b="42818"/>
          <a:stretch/>
        </p:blipFill>
        <p:spPr>
          <a:xfrm>
            <a:off x="6594598" y="3780438"/>
            <a:ext cx="2368782" cy="2658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17</a:t>
            </a:fld>
            <a:endParaRPr lang="en-IN" dirty="0"/>
          </a:p>
        </p:txBody>
      </p:sp>
      <p:pic>
        <p:nvPicPr>
          <p:cNvPr id="9" name="Picture 8">
            <a:extLst>
              <a:ext uri="{FF2B5EF4-FFF2-40B4-BE49-F238E27FC236}">
                <a16:creationId xmlns:a16="http://schemas.microsoft.com/office/drawing/2014/main" xmlns="" id="{DE2DBEFD-DC94-44BC-B591-697DDD3650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33" t="10025" r="28333" b="20389"/>
          <a:stretch/>
        </p:blipFill>
        <p:spPr>
          <a:xfrm>
            <a:off x="275493" y="915653"/>
            <a:ext cx="2895600" cy="2739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xmlns="" id="{A0AF906A-100D-462F-A226-FAE777F6FEE6}"/>
              </a:ext>
            </a:extLst>
          </p:cNvPr>
          <p:cNvPicPr>
            <a:picLocks noChangeAspect="1"/>
          </p:cNvPicPr>
          <p:nvPr/>
        </p:nvPicPr>
        <p:blipFill rotWithShape="1">
          <a:blip r:embed="rId3">
            <a:extLst>
              <a:ext uri="{28A0092B-C50C-407E-A947-70E740481C1C}">
                <a14:useLocalDpi xmlns:a14="http://schemas.microsoft.com/office/drawing/2010/main" val="0"/>
              </a:ext>
            </a:extLst>
          </a:blip>
          <a:srcRect l="6571" t="20000" r="4597" b="43919"/>
          <a:stretch/>
        </p:blipFill>
        <p:spPr>
          <a:xfrm>
            <a:off x="3329354" y="915652"/>
            <a:ext cx="2836985" cy="2739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1FB5ACB8-2CEC-4D62-8AD6-743FBA5C25D8}"/>
              </a:ext>
            </a:extLst>
          </p:cNvPr>
          <p:cNvPicPr>
            <a:picLocks noChangeAspect="1"/>
          </p:cNvPicPr>
          <p:nvPr/>
        </p:nvPicPr>
        <p:blipFill rotWithShape="1">
          <a:blip r:embed="rId4">
            <a:extLst>
              <a:ext uri="{28A0092B-C50C-407E-A947-70E740481C1C}">
                <a14:useLocalDpi xmlns:a14="http://schemas.microsoft.com/office/drawing/2010/main" val="0"/>
              </a:ext>
            </a:extLst>
          </a:blip>
          <a:srcRect l="13333" r="28333" b="20371"/>
          <a:stretch/>
        </p:blipFill>
        <p:spPr>
          <a:xfrm>
            <a:off x="6324600" y="915653"/>
            <a:ext cx="2673036" cy="2739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xmlns="" id="{DF4EDDD1-74F1-4C50-838C-0C588E8621B2}"/>
              </a:ext>
            </a:extLst>
          </p:cNvPr>
          <p:cNvPicPr>
            <a:picLocks noChangeAspect="1"/>
          </p:cNvPicPr>
          <p:nvPr/>
        </p:nvPicPr>
        <p:blipFill rotWithShape="1">
          <a:blip r:embed="rId5">
            <a:extLst>
              <a:ext uri="{28A0092B-C50C-407E-A947-70E740481C1C}">
                <a14:useLocalDpi xmlns:a14="http://schemas.microsoft.com/office/drawing/2010/main" val="0"/>
              </a:ext>
            </a:extLst>
          </a:blip>
          <a:srcRect l="27500" t="10025" r="34999" b="47039"/>
          <a:stretch/>
        </p:blipFill>
        <p:spPr>
          <a:xfrm>
            <a:off x="275493" y="3765489"/>
            <a:ext cx="3733800" cy="2739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xmlns="" id="{DD5CA920-A0E0-460B-94DD-E54B0B75B722}"/>
              </a:ext>
            </a:extLst>
          </p:cNvPr>
          <p:cNvPicPr>
            <a:picLocks noChangeAspect="1"/>
          </p:cNvPicPr>
          <p:nvPr/>
        </p:nvPicPr>
        <p:blipFill rotWithShape="1">
          <a:blip r:embed="rId6">
            <a:extLst>
              <a:ext uri="{28A0092B-C50C-407E-A947-70E740481C1C}">
                <a14:useLocalDpi xmlns:a14="http://schemas.microsoft.com/office/drawing/2010/main" val="0"/>
              </a:ext>
            </a:extLst>
          </a:blip>
          <a:srcRect l="25834" t="20389" r="32307" b="36367"/>
          <a:stretch/>
        </p:blipFill>
        <p:spPr>
          <a:xfrm>
            <a:off x="4134678" y="3765489"/>
            <a:ext cx="4809297" cy="2739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18</a:t>
            </a:fld>
            <a:endParaRPr lang="en-IN" dirty="0"/>
          </a:p>
        </p:txBody>
      </p:sp>
      <p:pic>
        <p:nvPicPr>
          <p:cNvPr id="8" name="Picture 7">
            <a:extLst>
              <a:ext uri="{FF2B5EF4-FFF2-40B4-BE49-F238E27FC236}">
                <a16:creationId xmlns:a16="http://schemas.microsoft.com/office/drawing/2014/main" xmlns="" id="{0AF7D546-1C10-4986-8633-CA905C950D60}"/>
              </a:ext>
            </a:extLst>
          </p:cNvPr>
          <p:cNvPicPr>
            <a:picLocks noChangeAspect="1"/>
          </p:cNvPicPr>
          <p:nvPr/>
        </p:nvPicPr>
        <p:blipFill rotWithShape="1">
          <a:blip r:embed="rId2">
            <a:extLst>
              <a:ext uri="{28A0092B-C50C-407E-A947-70E740481C1C}">
                <a14:useLocalDpi xmlns:a14="http://schemas.microsoft.com/office/drawing/2010/main" val="0"/>
              </a:ext>
            </a:extLst>
          </a:blip>
          <a:srcRect l="11733" t="10000" r="14508" b="11481"/>
          <a:stretch/>
        </p:blipFill>
        <p:spPr>
          <a:xfrm>
            <a:off x="209220" y="903846"/>
            <a:ext cx="5029200" cy="2971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F38197C9-3D6B-42EC-946E-8FF984521BB3}"/>
              </a:ext>
            </a:extLst>
          </p:cNvPr>
          <p:cNvPicPr>
            <a:picLocks noChangeAspect="1"/>
          </p:cNvPicPr>
          <p:nvPr/>
        </p:nvPicPr>
        <p:blipFill rotWithShape="1">
          <a:blip r:embed="rId3">
            <a:extLst>
              <a:ext uri="{28A0092B-C50C-407E-A947-70E740481C1C}">
                <a14:useLocalDpi xmlns:a14="http://schemas.microsoft.com/office/drawing/2010/main" val="0"/>
              </a:ext>
            </a:extLst>
          </a:blip>
          <a:srcRect l="12433" t="29968" r="8544" b="32294"/>
          <a:stretch/>
        </p:blipFill>
        <p:spPr>
          <a:xfrm>
            <a:off x="5380382" y="903845"/>
            <a:ext cx="3594153"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xmlns="" id="{6CBDE905-70AE-4E3B-801E-2EF6D2A0A3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333" t="5555" r="28333" b="18889"/>
          <a:stretch/>
        </p:blipFill>
        <p:spPr>
          <a:xfrm>
            <a:off x="209220" y="3975644"/>
            <a:ext cx="3032437" cy="2463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807C23E4-9F1C-4B7B-B36F-21C8AC350B7F}"/>
              </a:ext>
            </a:extLst>
          </p:cNvPr>
          <p:cNvPicPr>
            <a:picLocks noChangeAspect="1"/>
          </p:cNvPicPr>
          <p:nvPr/>
        </p:nvPicPr>
        <p:blipFill rotWithShape="1">
          <a:blip r:embed="rId5">
            <a:extLst>
              <a:ext uri="{28A0092B-C50C-407E-A947-70E740481C1C}">
                <a14:useLocalDpi xmlns:a14="http://schemas.microsoft.com/office/drawing/2010/main" val="0"/>
              </a:ext>
            </a:extLst>
          </a:blip>
          <a:srcRect l="18332" t="21852" r="20834" b="33656"/>
          <a:stretch/>
        </p:blipFill>
        <p:spPr>
          <a:xfrm>
            <a:off x="3467100" y="3975644"/>
            <a:ext cx="5562600" cy="2463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19</a:t>
            </a:fld>
            <a:endParaRPr lang="en-IN" dirty="0"/>
          </a:p>
        </p:txBody>
      </p:sp>
      <p:pic>
        <p:nvPicPr>
          <p:cNvPr id="10" name="Picture 9">
            <a:extLst>
              <a:ext uri="{FF2B5EF4-FFF2-40B4-BE49-F238E27FC236}">
                <a16:creationId xmlns:a16="http://schemas.microsoft.com/office/drawing/2014/main" xmlns="" id="{81D3723A-213A-4BB9-B03E-DDA529C913E3}"/>
              </a:ext>
            </a:extLst>
          </p:cNvPr>
          <p:cNvPicPr>
            <a:picLocks noChangeAspect="1"/>
          </p:cNvPicPr>
          <p:nvPr/>
        </p:nvPicPr>
        <p:blipFill rotWithShape="1">
          <a:blip r:embed="rId2">
            <a:extLst>
              <a:ext uri="{28A0092B-C50C-407E-A947-70E740481C1C}">
                <a14:useLocalDpi xmlns:a14="http://schemas.microsoft.com/office/drawing/2010/main" val="0"/>
              </a:ext>
            </a:extLst>
          </a:blip>
          <a:srcRect l="29300" t="18519" r="25888" b="14866"/>
          <a:stretch/>
        </p:blipFill>
        <p:spPr>
          <a:xfrm>
            <a:off x="211699" y="842967"/>
            <a:ext cx="4662931" cy="2981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9997086B-BF2D-427D-8EFF-2256D1F75BB3}"/>
              </a:ext>
            </a:extLst>
          </p:cNvPr>
          <p:cNvPicPr>
            <a:picLocks noChangeAspect="1"/>
          </p:cNvPicPr>
          <p:nvPr/>
        </p:nvPicPr>
        <p:blipFill rotWithShape="1">
          <a:blip r:embed="rId3">
            <a:extLst>
              <a:ext uri="{28A0092B-C50C-407E-A947-70E740481C1C}">
                <a14:useLocalDpi xmlns:a14="http://schemas.microsoft.com/office/drawing/2010/main" val="0"/>
              </a:ext>
            </a:extLst>
          </a:blip>
          <a:srcRect l="10000" t="7770" r="6543" b="50051"/>
          <a:stretch/>
        </p:blipFill>
        <p:spPr>
          <a:xfrm>
            <a:off x="5009743" y="842968"/>
            <a:ext cx="3849903" cy="2981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xmlns="" id="{67A139A6-E95C-4BD3-90F5-80D035B82F1F}"/>
              </a:ext>
            </a:extLst>
          </p:cNvPr>
          <p:cNvPicPr>
            <a:picLocks noChangeAspect="1"/>
          </p:cNvPicPr>
          <p:nvPr/>
        </p:nvPicPr>
        <p:blipFill rotWithShape="1">
          <a:blip r:embed="rId4">
            <a:extLst>
              <a:ext uri="{28A0092B-C50C-407E-A947-70E740481C1C}">
                <a14:useLocalDpi xmlns:a14="http://schemas.microsoft.com/office/drawing/2010/main" val="0"/>
              </a:ext>
            </a:extLst>
          </a:blip>
          <a:srcRect l="27502" t="9259" r="13332" b="22222"/>
          <a:stretch/>
        </p:blipFill>
        <p:spPr>
          <a:xfrm>
            <a:off x="211699" y="3977259"/>
            <a:ext cx="4662932" cy="2432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4" name="object 11">
            <a:extLst>
              <a:ext uri="{FF2B5EF4-FFF2-40B4-BE49-F238E27FC236}">
                <a16:creationId xmlns:a16="http://schemas.microsoft.com/office/drawing/2014/main" xmlns="" id="{9544011C-303B-48D5-97C6-3520FE4D4DCD}"/>
              </a:ext>
            </a:extLst>
          </p:cNvPr>
          <p:cNvGrpSpPr/>
          <p:nvPr/>
        </p:nvGrpSpPr>
        <p:grpSpPr>
          <a:xfrm>
            <a:off x="4953000" y="3933116"/>
            <a:ext cx="4021519" cy="2572096"/>
            <a:chOff x="6082272" y="3505175"/>
            <a:chExt cx="2539005" cy="2301275"/>
          </a:xfrm>
        </p:grpSpPr>
        <p:sp>
          <p:nvSpPr>
            <p:cNvPr id="15" name="object 12">
              <a:extLst>
                <a:ext uri="{FF2B5EF4-FFF2-40B4-BE49-F238E27FC236}">
                  <a16:creationId xmlns:a16="http://schemas.microsoft.com/office/drawing/2014/main" xmlns="" id="{5F624431-E9F6-4AB0-B4B6-0C328A299BE8}"/>
                </a:ext>
              </a:extLst>
            </p:cNvPr>
            <p:cNvSpPr/>
            <p:nvPr/>
          </p:nvSpPr>
          <p:spPr>
            <a:xfrm>
              <a:off x="6082272" y="3505175"/>
              <a:ext cx="2539005" cy="2301275"/>
            </a:xfrm>
            <a:prstGeom prst="rect">
              <a:avLst/>
            </a:prstGeom>
            <a:blipFill>
              <a:blip r:embed="rId5" cstate="print"/>
              <a:stretch>
                <a:fillRect/>
              </a:stretch>
            </a:blipFill>
          </p:spPr>
          <p:txBody>
            <a:bodyPr wrap="square" lIns="0" tIns="0" rIns="0" bIns="0" rtlCol="0"/>
            <a:lstStyle/>
            <a:p>
              <a:endParaRPr/>
            </a:p>
          </p:txBody>
        </p:sp>
        <p:sp>
          <p:nvSpPr>
            <p:cNvPr id="16" name="object 13">
              <a:extLst>
                <a:ext uri="{FF2B5EF4-FFF2-40B4-BE49-F238E27FC236}">
                  <a16:creationId xmlns:a16="http://schemas.microsoft.com/office/drawing/2014/main" xmlns="" id="{C47C81F8-9EB2-48ED-9F01-A4AB41C61459}"/>
                </a:ext>
              </a:extLst>
            </p:cNvPr>
            <p:cNvSpPr/>
            <p:nvPr/>
          </p:nvSpPr>
          <p:spPr>
            <a:xfrm>
              <a:off x="6137147" y="3550919"/>
              <a:ext cx="2378963" cy="2150364"/>
            </a:xfrm>
            <a:prstGeom prst="rect">
              <a:avLst/>
            </a:prstGeom>
            <a:blipFill>
              <a:blip r:embed="rId6" cstate="print"/>
              <a:stretch>
                <a:fillRect/>
              </a:stretch>
            </a:blipFill>
          </p:spPr>
          <p:txBody>
            <a:bodyPr wrap="square" lIns="0" tIns="0" rIns="0" bIns="0" rtlCol="0"/>
            <a:lstStyle/>
            <a:p>
              <a:endParaRPr dirty="0"/>
            </a:p>
          </p:txBody>
        </p:sp>
        <p:sp>
          <p:nvSpPr>
            <p:cNvPr id="17" name="object 14">
              <a:extLst>
                <a:ext uri="{FF2B5EF4-FFF2-40B4-BE49-F238E27FC236}">
                  <a16:creationId xmlns:a16="http://schemas.microsoft.com/office/drawing/2014/main" xmlns="" id="{8DCA3E43-26FD-4521-85ED-2E71AE9000F3}"/>
                </a:ext>
              </a:extLst>
            </p:cNvPr>
            <p:cNvSpPr/>
            <p:nvPr/>
          </p:nvSpPr>
          <p:spPr>
            <a:xfrm>
              <a:off x="6118097" y="3531869"/>
              <a:ext cx="2417445" cy="2188845"/>
            </a:xfrm>
            <a:custGeom>
              <a:avLst/>
              <a:gdLst/>
              <a:ahLst/>
              <a:cxnLst/>
              <a:rect l="l" t="t" r="r" b="b"/>
              <a:pathLst>
                <a:path w="2417445" h="2188845">
                  <a:moveTo>
                    <a:pt x="0" y="2188464"/>
                  </a:moveTo>
                  <a:lnTo>
                    <a:pt x="2417063" y="2188464"/>
                  </a:lnTo>
                  <a:lnTo>
                    <a:pt x="2417063" y="0"/>
                  </a:lnTo>
                  <a:lnTo>
                    <a:pt x="0" y="0"/>
                  </a:lnTo>
                  <a:lnTo>
                    <a:pt x="0" y="2188464"/>
                  </a:lnTo>
                  <a:close/>
                </a:path>
              </a:pathLst>
            </a:custGeom>
            <a:ln w="381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BC35D06-4971-49C0-97E6-F4DCFEE6252B}"/>
              </a:ext>
            </a:extLst>
          </p:cNvPr>
          <p:cNvSpPr>
            <a:spLocks noGrp="1"/>
          </p:cNvSpPr>
          <p:nvPr>
            <p:ph type="sldNum" sz="quarter" idx="12"/>
          </p:nvPr>
        </p:nvSpPr>
        <p:spPr/>
        <p:txBody>
          <a:bodyPr/>
          <a:lstStyle/>
          <a:p>
            <a:fld id="{98B96182-EFA5-4C40-BBF1-EE18B0FEC7CE}" type="slidenum">
              <a:rPr lang="en-IN" smtClean="0"/>
              <a:pPr/>
              <a:t>2</a:t>
            </a:fld>
            <a:endParaRPr lang="en-IN"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141" t="16617" r="16977" b="36348"/>
          <a:stretch/>
        </p:blipFill>
        <p:spPr>
          <a:xfrm>
            <a:off x="270456" y="991518"/>
            <a:ext cx="8399819" cy="4770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5752819"/>
      </p:ext>
    </p:extLst>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20</a:t>
            </a:fld>
            <a:endParaRPr lang="en-IN" dirty="0"/>
          </a:p>
        </p:txBody>
      </p:sp>
      <p:pic>
        <p:nvPicPr>
          <p:cNvPr id="5" name="Picture 4">
            <a:extLst>
              <a:ext uri="{FF2B5EF4-FFF2-40B4-BE49-F238E27FC236}">
                <a16:creationId xmlns:a16="http://schemas.microsoft.com/office/drawing/2014/main" xmlns="" id="{0E587AE9-660C-4950-A541-231390C93C51}"/>
              </a:ext>
            </a:extLst>
          </p:cNvPr>
          <p:cNvPicPr>
            <a:picLocks noChangeAspect="1"/>
          </p:cNvPicPr>
          <p:nvPr/>
        </p:nvPicPr>
        <p:blipFill rotWithShape="1">
          <a:blip r:embed="rId2">
            <a:extLst>
              <a:ext uri="{28A0092B-C50C-407E-A947-70E740481C1C}">
                <a14:useLocalDpi xmlns:a14="http://schemas.microsoft.com/office/drawing/2010/main" val="0"/>
              </a:ext>
            </a:extLst>
          </a:blip>
          <a:srcRect l="28334" r="26666" b="37037"/>
          <a:stretch/>
        </p:blipFill>
        <p:spPr>
          <a:xfrm>
            <a:off x="151834" y="914399"/>
            <a:ext cx="4305788" cy="2676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xmlns="" id="{9ED282CF-FCA0-4FC4-8C53-B139B7C3F080}"/>
              </a:ext>
            </a:extLst>
          </p:cNvPr>
          <p:cNvPicPr>
            <a:picLocks noChangeAspect="1"/>
          </p:cNvPicPr>
          <p:nvPr/>
        </p:nvPicPr>
        <p:blipFill rotWithShape="1">
          <a:blip r:embed="rId3">
            <a:extLst>
              <a:ext uri="{28A0092B-C50C-407E-A947-70E740481C1C}">
                <a14:useLocalDpi xmlns:a14="http://schemas.microsoft.com/office/drawing/2010/main" val="0"/>
              </a:ext>
            </a:extLst>
          </a:blip>
          <a:srcRect t="20000" b="37778"/>
          <a:stretch/>
        </p:blipFill>
        <p:spPr>
          <a:xfrm>
            <a:off x="4572000" y="914399"/>
            <a:ext cx="4420168" cy="2676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1B127A8D-5E56-4F27-8934-EDDCD0B7CEAE}"/>
              </a:ext>
            </a:extLst>
          </p:cNvPr>
          <p:cNvPicPr>
            <a:picLocks noChangeAspect="1"/>
          </p:cNvPicPr>
          <p:nvPr/>
        </p:nvPicPr>
        <p:blipFill rotWithShape="1">
          <a:blip r:embed="rId4">
            <a:extLst>
              <a:ext uri="{28A0092B-C50C-407E-A947-70E740481C1C}">
                <a14:useLocalDpi xmlns:a14="http://schemas.microsoft.com/office/drawing/2010/main" val="0"/>
              </a:ext>
            </a:extLst>
          </a:blip>
          <a:srcRect l="31667" r="34166" b="50000"/>
          <a:stretch/>
        </p:blipFill>
        <p:spPr>
          <a:xfrm>
            <a:off x="125765" y="3710609"/>
            <a:ext cx="4305788" cy="2768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7965D3F4-77D5-47AF-8AE2-5A39785F1B15}"/>
              </a:ext>
            </a:extLst>
          </p:cNvPr>
          <p:cNvPicPr>
            <a:picLocks noChangeAspect="1"/>
          </p:cNvPicPr>
          <p:nvPr/>
        </p:nvPicPr>
        <p:blipFill rotWithShape="1">
          <a:blip r:embed="rId5">
            <a:extLst>
              <a:ext uri="{28A0092B-C50C-407E-A947-70E740481C1C}">
                <a14:useLocalDpi xmlns:a14="http://schemas.microsoft.com/office/drawing/2010/main" val="0"/>
              </a:ext>
            </a:extLst>
          </a:blip>
          <a:srcRect l="26667" r="30833" b="24074"/>
          <a:stretch/>
        </p:blipFill>
        <p:spPr>
          <a:xfrm>
            <a:off x="4572000" y="3710610"/>
            <a:ext cx="4435456" cy="2768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5973400"/>
      </p:ext>
    </p:extLst>
  </p:cSld>
  <p:clrMapOvr>
    <a:masterClrMapping/>
  </p:clrMapOvr>
  <p:transition spd="slow">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21</a:t>
            </a:fld>
            <a:endParaRPr lang="en-IN" dirty="0"/>
          </a:p>
        </p:txBody>
      </p:sp>
      <p:pic>
        <p:nvPicPr>
          <p:cNvPr id="9" name="Picture 8">
            <a:extLst>
              <a:ext uri="{FF2B5EF4-FFF2-40B4-BE49-F238E27FC236}">
                <a16:creationId xmlns:a16="http://schemas.microsoft.com/office/drawing/2014/main" xmlns="" id="{30666132-B1FD-41F6-B904-BE29C4A3DDAA}"/>
              </a:ext>
            </a:extLst>
          </p:cNvPr>
          <p:cNvPicPr>
            <a:picLocks noChangeAspect="1"/>
          </p:cNvPicPr>
          <p:nvPr/>
        </p:nvPicPr>
        <p:blipFill rotWithShape="1">
          <a:blip r:embed="rId2">
            <a:extLst>
              <a:ext uri="{28A0092B-C50C-407E-A947-70E740481C1C}">
                <a14:useLocalDpi xmlns:a14="http://schemas.microsoft.com/office/drawing/2010/main" val="0"/>
              </a:ext>
            </a:extLst>
          </a:blip>
          <a:srcRect l="10580" t="4992" r="29129" b="15137"/>
          <a:stretch/>
        </p:blipFill>
        <p:spPr>
          <a:xfrm>
            <a:off x="132522" y="858079"/>
            <a:ext cx="4439478" cy="2570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49FC2CA1-53A8-4B69-96F9-4B86D0730630}"/>
              </a:ext>
            </a:extLst>
          </p:cNvPr>
          <p:cNvPicPr>
            <a:picLocks noChangeAspect="1"/>
          </p:cNvPicPr>
          <p:nvPr/>
        </p:nvPicPr>
        <p:blipFill rotWithShape="1">
          <a:blip r:embed="rId3">
            <a:extLst>
              <a:ext uri="{28A0092B-C50C-407E-A947-70E740481C1C}">
                <a14:useLocalDpi xmlns:a14="http://schemas.microsoft.com/office/drawing/2010/main" val="0"/>
              </a:ext>
            </a:extLst>
          </a:blip>
          <a:srcRect l="37101" t="18196" r="14348" b="10306"/>
          <a:stretch/>
        </p:blipFill>
        <p:spPr>
          <a:xfrm>
            <a:off x="4704522" y="858079"/>
            <a:ext cx="4306956" cy="2570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xmlns="" id="{87239ADD-76CE-41FE-AD92-D088544A7B25}"/>
              </a:ext>
            </a:extLst>
          </p:cNvPr>
          <p:cNvPicPr>
            <a:picLocks noChangeAspect="1"/>
          </p:cNvPicPr>
          <p:nvPr/>
        </p:nvPicPr>
        <p:blipFill rotWithShape="1">
          <a:blip r:embed="rId4">
            <a:extLst>
              <a:ext uri="{28A0092B-C50C-407E-A947-70E740481C1C}">
                <a14:useLocalDpi xmlns:a14="http://schemas.microsoft.com/office/drawing/2010/main" val="0"/>
              </a:ext>
            </a:extLst>
          </a:blip>
          <a:srcRect l="31964" t="16880" r="15389" b="34419"/>
          <a:stretch/>
        </p:blipFill>
        <p:spPr>
          <a:xfrm rot="16200000">
            <a:off x="5687124" y="3070106"/>
            <a:ext cx="2832087" cy="3816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xmlns="" id="{5AF7519C-FB14-4AA0-AC0C-C54B20850D1B}"/>
              </a:ext>
            </a:extLst>
          </p:cNvPr>
          <p:cNvPicPr>
            <a:picLocks noChangeAspect="1"/>
          </p:cNvPicPr>
          <p:nvPr/>
        </p:nvPicPr>
        <p:blipFill rotWithShape="1">
          <a:blip r:embed="rId5">
            <a:extLst>
              <a:ext uri="{28A0092B-C50C-407E-A947-70E740481C1C}">
                <a14:useLocalDpi xmlns:a14="http://schemas.microsoft.com/office/drawing/2010/main" val="0"/>
              </a:ext>
            </a:extLst>
          </a:blip>
          <a:srcRect l="13914" t="6024" r="4375" b="25974"/>
          <a:stretch/>
        </p:blipFill>
        <p:spPr>
          <a:xfrm>
            <a:off x="132519" y="3562375"/>
            <a:ext cx="4956316" cy="283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22</a:t>
            </a:fld>
            <a:endParaRPr lang="en-IN" dirty="0"/>
          </a:p>
        </p:txBody>
      </p:sp>
      <p:sp>
        <p:nvSpPr>
          <p:cNvPr id="5" name="TextBox 4"/>
          <p:cNvSpPr txBox="1"/>
          <p:nvPr/>
        </p:nvSpPr>
        <p:spPr>
          <a:xfrm>
            <a:off x="1054457" y="532642"/>
            <a:ext cx="3206839" cy="646331"/>
          </a:xfrm>
          <a:prstGeom prst="rect">
            <a:avLst/>
          </a:prstGeom>
          <a:noFill/>
        </p:spPr>
        <p:txBody>
          <a:bodyPr wrap="square" rtlCol="0">
            <a:spAutoFit/>
          </a:bodyPr>
          <a:lstStyle/>
          <a:p>
            <a:r>
              <a:rPr lang="en-US" sz="3600" b="1" u="sng" dirty="0" smtClean="0">
                <a:solidFill>
                  <a:srgbClr val="7030A0"/>
                </a:solidFill>
                <a:latin typeface="Californian FB" pitchFamily="18" charset="0"/>
              </a:rPr>
              <a:t>NPD Section </a:t>
            </a:r>
            <a:endParaRPr lang="en-US" sz="3600" b="1" u="sng" dirty="0">
              <a:solidFill>
                <a:srgbClr val="7030A0"/>
              </a:solidFill>
              <a:latin typeface="Californian FB" pitchFamily="18"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043" t="12394" r="15069"/>
          <a:stretch/>
        </p:blipFill>
        <p:spPr>
          <a:xfrm>
            <a:off x="155576" y="1178973"/>
            <a:ext cx="4287636" cy="2523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348"/>
          <a:stretch/>
        </p:blipFill>
        <p:spPr>
          <a:xfrm>
            <a:off x="4693946" y="1178973"/>
            <a:ext cx="4250029" cy="2523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5308511" y="532642"/>
            <a:ext cx="3435439" cy="646331"/>
          </a:xfrm>
          <a:prstGeom prst="rect">
            <a:avLst/>
          </a:prstGeom>
          <a:noFill/>
        </p:spPr>
        <p:txBody>
          <a:bodyPr wrap="square" rtlCol="0">
            <a:spAutoFit/>
          </a:bodyPr>
          <a:lstStyle/>
          <a:p>
            <a:r>
              <a:rPr lang="en-US" sz="3600" b="1" u="sng" dirty="0" smtClean="0">
                <a:solidFill>
                  <a:srgbClr val="7030A0"/>
                </a:solidFill>
                <a:latin typeface="Californian FB" pitchFamily="18" charset="0"/>
              </a:rPr>
              <a:t>Standard Room</a:t>
            </a:r>
            <a:endParaRPr lang="en-US" sz="3600" b="1" u="sng" dirty="0">
              <a:solidFill>
                <a:srgbClr val="7030A0"/>
              </a:solidFill>
              <a:latin typeface="Californian FB" pitchFamily="18" charset="0"/>
            </a:endParaRPr>
          </a:p>
        </p:txBody>
      </p:sp>
      <p:sp>
        <p:nvSpPr>
          <p:cNvPr id="9" name="TextBox 8"/>
          <p:cNvSpPr txBox="1"/>
          <p:nvPr/>
        </p:nvSpPr>
        <p:spPr>
          <a:xfrm>
            <a:off x="968463" y="3579262"/>
            <a:ext cx="2803302" cy="646331"/>
          </a:xfrm>
          <a:prstGeom prst="rect">
            <a:avLst/>
          </a:prstGeom>
          <a:noFill/>
        </p:spPr>
        <p:txBody>
          <a:bodyPr wrap="square" rtlCol="0">
            <a:spAutoFit/>
          </a:bodyPr>
          <a:lstStyle/>
          <a:p>
            <a:r>
              <a:rPr lang="en-US" sz="3600" b="1" u="sng" dirty="0" smtClean="0">
                <a:solidFill>
                  <a:srgbClr val="7030A0"/>
                </a:solidFill>
                <a:latin typeface="Californian FB" pitchFamily="18" charset="0"/>
              </a:rPr>
              <a:t>Reception </a:t>
            </a:r>
            <a:endParaRPr lang="en-US" sz="3600" b="1" u="sng" dirty="0">
              <a:solidFill>
                <a:srgbClr val="7030A0"/>
              </a:solidFill>
              <a:latin typeface="Californian FB" pitchFamily="18" charset="0"/>
            </a:endParaRPr>
          </a:p>
        </p:txBody>
      </p:sp>
      <p:sp>
        <p:nvSpPr>
          <p:cNvPr id="10" name="AutoShape 2" descr="blob:https://web.whatsapp.com/074af5ea-826d-4a5b-b63a-cb8d609f3e3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5446" r="5775" b="1596"/>
          <a:stretch/>
        </p:blipFill>
        <p:spPr>
          <a:xfrm>
            <a:off x="155575" y="4165662"/>
            <a:ext cx="4287636" cy="2460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5624579" y="3626287"/>
            <a:ext cx="2803302" cy="646331"/>
          </a:xfrm>
          <a:prstGeom prst="rect">
            <a:avLst/>
          </a:prstGeom>
          <a:noFill/>
        </p:spPr>
        <p:txBody>
          <a:bodyPr wrap="square" rtlCol="0">
            <a:spAutoFit/>
          </a:bodyPr>
          <a:lstStyle/>
          <a:p>
            <a:r>
              <a:rPr lang="en-US" sz="3600" b="1" u="sng" dirty="0" smtClean="0">
                <a:solidFill>
                  <a:srgbClr val="7030A0"/>
                </a:solidFill>
                <a:latin typeface="Californian FB" pitchFamily="18" charset="0"/>
              </a:rPr>
              <a:t>PPC Office</a:t>
            </a:r>
            <a:endParaRPr lang="en-US" sz="3600" b="1" u="sng" dirty="0">
              <a:solidFill>
                <a:srgbClr val="7030A0"/>
              </a:solidFill>
              <a:latin typeface="Californian FB" pitchFamily="18"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42778" r="21875"/>
          <a:stretch/>
        </p:blipFill>
        <p:spPr>
          <a:xfrm>
            <a:off x="4693946" y="4165662"/>
            <a:ext cx="4250029" cy="2354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730229"/>
      </p:ext>
    </p:extLst>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23</a:t>
            </a:fld>
            <a:endParaRPr lang="en-IN" dirty="0"/>
          </a:p>
        </p:txBody>
      </p:sp>
      <p:sp>
        <p:nvSpPr>
          <p:cNvPr id="5" name="TextBox 4"/>
          <p:cNvSpPr txBox="1"/>
          <p:nvPr/>
        </p:nvSpPr>
        <p:spPr>
          <a:xfrm>
            <a:off x="145143" y="386038"/>
            <a:ext cx="8998857" cy="646331"/>
          </a:xfrm>
          <a:prstGeom prst="rect">
            <a:avLst/>
          </a:prstGeom>
          <a:noFill/>
        </p:spPr>
        <p:txBody>
          <a:bodyPr wrap="square" rtlCol="0">
            <a:spAutoFit/>
          </a:bodyPr>
          <a:lstStyle/>
          <a:p>
            <a:r>
              <a:rPr lang="en-US" sz="3600" b="1" u="sng" dirty="0" err="1" smtClean="0">
                <a:solidFill>
                  <a:srgbClr val="7030A0"/>
                </a:solidFill>
                <a:latin typeface="Californian FB" pitchFamily="18" charset="0"/>
              </a:rPr>
              <a:t>Dozo</a:t>
            </a:r>
            <a:r>
              <a:rPr lang="en-US" sz="3600" b="1" u="sng" dirty="0" smtClean="0">
                <a:solidFill>
                  <a:srgbClr val="7030A0"/>
                </a:solidFill>
                <a:latin typeface="Californian FB" pitchFamily="18" charset="0"/>
              </a:rPr>
              <a:t> Room And Daily morning meeting area </a:t>
            </a:r>
            <a:endParaRPr lang="en-US" sz="3600" b="1" u="sng" dirty="0">
              <a:solidFill>
                <a:srgbClr val="7030A0"/>
              </a:solidFill>
              <a:latin typeface="Californian FB"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93" y="4168047"/>
            <a:ext cx="4351193" cy="2508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955" t="16893"/>
          <a:stretch/>
        </p:blipFill>
        <p:spPr>
          <a:xfrm>
            <a:off x="209794" y="1216643"/>
            <a:ext cx="4351193" cy="2406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883"/>
          <a:stretch/>
        </p:blipFill>
        <p:spPr>
          <a:xfrm>
            <a:off x="4717143" y="1216643"/>
            <a:ext cx="4262908" cy="2406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460676" y="3521716"/>
            <a:ext cx="6387921" cy="646331"/>
          </a:xfrm>
          <a:prstGeom prst="rect">
            <a:avLst/>
          </a:prstGeom>
          <a:noFill/>
        </p:spPr>
        <p:txBody>
          <a:bodyPr wrap="square" rtlCol="0">
            <a:spAutoFit/>
          </a:bodyPr>
          <a:lstStyle/>
          <a:p>
            <a:r>
              <a:rPr lang="en-US" sz="3600" b="1" u="sng" dirty="0" smtClean="0">
                <a:solidFill>
                  <a:srgbClr val="7030A0"/>
                </a:solidFill>
                <a:latin typeface="Californian FB" pitchFamily="18" charset="0"/>
              </a:rPr>
              <a:t>Conference roo</a:t>
            </a:r>
            <a:r>
              <a:rPr lang="en-US" sz="3600" b="1" u="sng" dirty="0">
                <a:solidFill>
                  <a:srgbClr val="7030A0"/>
                </a:solidFill>
                <a:latin typeface="Californian FB" pitchFamily="18" charset="0"/>
              </a:rPr>
              <a:t>m</a:t>
            </a:r>
          </a:p>
        </p:txBody>
      </p:sp>
    </p:spTree>
    <p:extLst>
      <p:ext uri="{BB962C8B-B14F-4D97-AF65-F5344CB8AC3E}">
        <p14:creationId xmlns:p14="http://schemas.microsoft.com/office/powerpoint/2010/main" val="1221084837"/>
      </p:ext>
    </p:extLst>
  </p:cSld>
  <p:clrMapOvr>
    <a:masterClrMapping/>
  </p:clrMapOvr>
  <p:transition spd="slow">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24</a:t>
            </a:fld>
            <a:endParaRPr lang="en-IN" dirty="0"/>
          </a:p>
        </p:txBody>
      </p:sp>
      <p:sp>
        <p:nvSpPr>
          <p:cNvPr id="5" name="TextBox 4"/>
          <p:cNvSpPr txBox="1"/>
          <p:nvPr/>
        </p:nvSpPr>
        <p:spPr>
          <a:xfrm>
            <a:off x="-1" y="535574"/>
            <a:ext cx="7262949" cy="646331"/>
          </a:xfrm>
          <a:prstGeom prst="rect">
            <a:avLst/>
          </a:prstGeom>
          <a:noFill/>
        </p:spPr>
        <p:txBody>
          <a:bodyPr wrap="square" rtlCol="0">
            <a:spAutoFit/>
          </a:bodyPr>
          <a:lstStyle/>
          <a:p>
            <a:r>
              <a:rPr lang="en-US" sz="3600" b="1" u="sng" dirty="0" smtClean="0">
                <a:solidFill>
                  <a:srgbClr val="7030A0"/>
                </a:solidFill>
                <a:latin typeface="Californian FB" pitchFamily="18" charset="0"/>
              </a:rPr>
              <a:t>Optical Sorting Machine 2nos.</a:t>
            </a:r>
            <a:endParaRPr lang="en-US" sz="3600" b="1" u="sng" dirty="0">
              <a:solidFill>
                <a:srgbClr val="7030A0"/>
              </a:solidFill>
              <a:latin typeface="Californian FB"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587" t="27301" r="13809"/>
          <a:stretch/>
        </p:blipFill>
        <p:spPr>
          <a:xfrm>
            <a:off x="203902" y="1252229"/>
            <a:ext cx="4147760" cy="2636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4799912" y="1199189"/>
            <a:ext cx="3944038" cy="2689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1333500" y="4102497"/>
            <a:ext cx="6667500" cy="2567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7510821"/>
      </p:ext>
    </p:extLst>
  </p:cSld>
  <p:clrMapOvr>
    <a:masterClrMapping/>
  </p:clrMapOvr>
  <p:transition spd="slow">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25</a:t>
            </a:fld>
            <a:endParaRPr lang="en-IN" dirty="0"/>
          </a:p>
        </p:txBody>
      </p:sp>
      <p:pic>
        <p:nvPicPr>
          <p:cNvPr id="4" name="Picture 3" descr="PicsArt_09-09-12.36.46.jpg"/>
          <p:cNvPicPr>
            <a:picLocks noChangeAspect="1"/>
          </p:cNvPicPr>
          <p:nvPr/>
        </p:nvPicPr>
        <p:blipFill>
          <a:blip r:embed="rId2" cstate="print"/>
          <a:stretch>
            <a:fillRect/>
          </a:stretch>
        </p:blipFill>
        <p:spPr>
          <a:xfrm>
            <a:off x="4760756" y="1718751"/>
            <a:ext cx="4268944" cy="3600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 y="535574"/>
            <a:ext cx="9144001" cy="646331"/>
          </a:xfrm>
          <a:prstGeom prst="rect">
            <a:avLst/>
          </a:prstGeom>
          <a:noFill/>
        </p:spPr>
        <p:txBody>
          <a:bodyPr wrap="square" rtlCol="0">
            <a:spAutoFit/>
          </a:bodyPr>
          <a:lstStyle/>
          <a:p>
            <a:r>
              <a:rPr lang="en-US" sz="3600" b="1" u="sng" dirty="0">
                <a:solidFill>
                  <a:srgbClr val="7030A0"/>
                </a:solidFill>
                <a:latin typeface="Californian FB" pitchFamily="18" charset="0"/>
              </a:rPr>
              <a:t>TSUGAMI </a:t>
            </a:r>
            <a:r>
              <a:rPr lang="en-US" sz="3600" b="1" u="sng" dirty="0" smtClean="0">
                <a:solidFill>
                  <a:srgbClr val="7030A0"/>
                </a:solidFill>
                <a:latin typeface="Californian FB" pitchFamily="18" charset="0"/>
              </a:rPr>
              <a:t>B0203 –III  &amp; B0205-III   </a:t>
            </a:r>
            <a:r>
              <a:rPr lang="en-US" sz="3600" b="1" u="sng" dirty="0">
                <a:solidFill>
                  <a:srgbClr val="7030A0"/>
                </a:solidFill>
                <a:latin typeface="Californian FB" pitchFamily="18" charset="0"/>
              </a:rPr>
              <a:t>Machine</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9578" t="229" r="18169" b="915"/>
          <a:stretch/>
        </p:blipFill>
        <p:spPr>
          <a:xfrm>
            <a:off x="244698" y="1718751"/>
            <a:ext cx="4224270" cy="3600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26</a:t>
            </a:fld>
            <a:endParaRPr lang="en-IN" dirty="0"/>
          </a:p>
        </p:txBody>
      </p:sp>
      <p:pic>
        <p:nvPicPr>
          <p:cNvPr id="4" name="Picture 3" descr="WhatsApp Image 2018-12-29 at 12.15.38.jpeg"/>
          <p:cNvPicPr>
            <a:picLocks noChangeAspect="1"/>
          </p:cNvPicPr>
          <p:nvPr/>
        </p:nvPicPr>
        <p:blipFill>
          <a:blip r:embed="rId2"/>
          <a:stretch>
            <a:fillRect/>
          </a:stretch>
        </p:blipFill>
        <p:spPr>
          <a:xfrm>
            <a:off x="304800" y="1317624"/>
            <a:ext cx="8534400" cy="4965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0" y="535574"/>
            <a:ext cx="3905303" cy="640084"/>
          </a:xfrm>
          <a:prstGeom prst="rect">
            <a:avLst/>
          </a:prstGeom>
          <a:noFill/>
        </p:spPr>
        <p:txBody>
          <a:bodyPr wrap="square" rtlCol="0">
            <a:spAutoFit/>
          </a:bodyPr>
          <a:lstStyle/>
          <a:p>
            <a:r>
              <a:rPr lang="en-US" sz="3600" b="1" u="sng" dirty="0">
                <a:solidFill>
                  <a:srgbClr val="7030A0"/>
                </a:solidFill>
                <a:latin typeface="Californian FB" pitchFamily="18" charset="0"/>
              </a:rPr>
              <a:t>CNC Section</a:t>
            </a:r>
          </a:p>
        </p:txBody>
      </p:sp>
    </p:spTree>
    <p:extLst>
      <p:ext uri="{BB962C8B-B14F-4D97-AF65-F5344CB8AC3E}">
        <p14:creationId xmlns:p14="http://schemas.microsoft.com/office/powerpoint/2010/main" val="2533096619"/>
      </p:ext>
    </p:extLst>
  </p:cSld>
  <p:clrMapOvr>
    <a:masterClrMapping/>
  </p:clrMapOvr>
  <p:transition spd="slow">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27</a:t>
            </a:fld>
            <a:endParaRPr lang="en-IN" dirty="0"/>
          </a:p>
        </p:txBody>
      </p:sp>
      <p:sp>
        <p:nvSpPr>
          <p:cNvPr id="5" name="TextBox 4"/>
          <p:cNvSpPr txBox="1"/>
          <p:nvPr/>
        </p:nvSpPr>
        <p:spPr>
          <a:xfrm>
            <a:off x="425003" y="522695"/>
            <a:ext cx="3879760" cy="461665"/>
          </a:xfrm>
          <a:prstGeom prst="rect">
            <a:avLst/>
          </a:prstGeom>
          <a:noFill/>
        </p:spPr>
        <p:txBody>
          <a:bodyPr wrap="square" rtlCol="0">
            <a:spAutoFit/>
          </a:bodyPr>
          <a:lstStyle/>
          <a:p>
            <a:r>
              <a:rPr lang="en-US" sz="2400" b="1" u="sng" dirty="0" smtClean="0">
                <a:solidFill>
                  <a:srgbClr val="7030A0"/>
                </a:solidFill>
                <a:latin typeface="Californian FB" pitchFamily="18" charset="0"/>
              </a:rPr>
              <a:t>Cold Forging (M4 To M10): </a:t>
            </a:r>
            <a:endParaRPr lang="en-US" sz="2400" b="1" u="sng" dirty="0">
              <a:solidFill>
                <a:srgbClr val="7030A0"/>
              </a:solidFill>
              <a:latin typeface="Californian FB"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8592" t="4225" r="13381" b="2191"/>
          <a:stretch/>
        </p:blipFill>
        <p:spPr>
          <a:xfrm>
            <a:off x="177083" y="1275675"/>
            <a:ext cx="4127679" cy="3632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5587" r="12442" b="27324"/>
          <a:stretch/>
        </p:blipFill>
        <p:spPr>
          <a:xfrm>
            <a:off x="4550466" y="1275675"/>
            <a:ext cx="4479234" cy="3632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4764277" y="605687"/>
            <a:ext cx="3637879" cy="461665"/>
          </a:xfrm>
          <a:prstGeom prst="rect">
            <a:avLst/>
          </a:prstGeom>
          <a:noFill/>
        </p:spPr>
        <p:txBody>
          <a:bodyPr wrap="square" rtlCol="0">
            <a:spAutoFit/>
          </a:bodyPr>
          <a:lstStyle/>
          <a:p>
            <a:pPr algn="ctr"/>
            <a:r>
              <a:rPr lang="en-US" sz="2400" b="1" u="sng" dirty="0" smtClean="0">
                <a:solidFill>
                  <a:srgbClr val="7030A0"/>
                </a:solidFill>
                <a:latin typeface="Californian FB" pitchFamily="18" charset="0"/>
              </a:rPr>
              <a:t>Rolling Machine:</a:t>
            </a:r>
            <a:endParaRPr lang="en-US" sz="2400" b="1" u="sng" dirty="0">
              <a:solidFill>
                <a:srgbClr val="7030A0"/>
              </a:solidFill>
              <a:latin typeface="Californian FB" pitchFamily="18" charset="0"/>
            </a:endParaRPr>
          </a:p>
        </p:txBody>
      </p:sp>
    </p:spTree>
    <p:extLst>
      <p:ext uri="{BB962C8B-B14F-4D97-AF65-F5344CB8AC3E}">
        <p14:creationId xmlns:p14="http://schemas.microsoft.com/office/powerpoint/2010/main" val="401398449"/>
      </p:ext>
    </p:extLst>
  </p:cSld>
  <p:clrMapOvr>
    <a:masterClrMapping/>
  </p:clrMapOvr>
  <p:transition spd="slow">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28</a:t>
            </a:fld>
            <a:endParaRPr lang="en-IN" dirty="0"/>
          </a:p>
        </p:txBody>
      </p:sp>
      <p:sp>
        <p:nvSpPr>
          <p:cNvPr id="5" name="TextBox 4"/>
          <p:cNvSpPr txBox="1"/>
          <p:nvPr/>
        </p:nvSpPr>
        <p:spPr>
          <a:xfrm>
            <a:off x="225961" y="606792"/>
            <a:ext cx="7912051" cy="461665"/>
          </a:xfrm>
          <a:prstGeom prst="rect">
            <a:avLst/>
          </a:prstGeom>
          <a:noFill/>
        </p:spPr>
        <p:txBody>
          <a:bodyPr wrap="square" rtlCol="0">
            <a:spAutoFit/>
          </a:bodyPr>
          <a:lstStyle/>
          <a:p>
            <a:r>
              <a:rPr lang="en-US" sz="2400" b="1" u="sng" dirty="0" smtClean="0">
                <a:solidFill>
                  <a:srgbClr val="7030A0"/>
                </a:solidFill>
                <a:latin typeface="Californian FB" pitchFamily="18" charset="0"/>
              </a:rPr>
              <a:t>Cold Forging Part farmer 14B 7 station (1/2 inch): </a:t>
            </a:r>
            <a:endParaRPr lang="en-US" sz="2400" b="1" u="sng" dirty="0">
              <a:solidFill>
                <a:srgbClr val="7030A0"/>
              </a:solidFill>
              <a:latin typeface="Californian FB" pitchFamily="18" charset="0"/>
            </a:endParaRPr>
          </a:p>
        </p:txBody>
      </p:sp>
      <p:pic>
        <p:nvPicPr>
          <p:cNvPr id="4" name="Picture 3"/>
          <p:cNvPicPr>
            <a:picLocks noChangeAspect="1"/>
          </p:cNvPicPr>
          <p:nvPr/>
        </p:nvPicPr>
        <p:blipFill>
          <a:blip r:embed="rId2"/>
          <a:stretch>
            <a:fillRect/>
          </a:stretch>
        </p:blipFill>
        <p:spPr>
          <a:xfrm>
            <a:off x="429659" y="1251522"/>
            <a:ext cx="8314292" cy="5227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64375753"/>
      </p:ext>
    </p:extLst>
  </p:cSld>
  <p:clrMapOvr>
    <a:masterClrMapping/>
  </p:clrMapOvr>
  <p:transition spd="slow">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29</a:t>
            </a:fld>
            <a:endParaRPr lang="en-IN" dirty="0"/>
          </a:p>
        </p:txBody>
      </p:sp>
      <p:sp>
        <p:nvSpPr>
          <p:cNvPr id="5" name="TextBox 4"/>
          <p:cNvSpPr txBox="1"/>
          <p:nvPr/>
        </p:nvSpPr>
        <p:spPr>
          <a:xfrm>
            <a:off x="-1" y="535574"/>
            <a:ext cx="6709894" cy="646331"/>
          </a:xfrm>
          <a:prstGeom prst="rect">
            <a:avLst/>
          </a:prstGeom>
          <a:noFill/>
        </p:spPr>
        <p:txBody>
          <a:bodyPr wrap="square" rtlCol="0">
            <a:spAutoFit/>
          </a:bodyPr>
          <a:lstStyle/>
          <a:p>
            <a:r>
              <a:rPr lang="en-US" sz="3600" b="1" u="sng" dirty="0" smtClean="0">
                <a:solidFill>
                  <a:srgbClr val="7030A0"/>
                </a:solidFill>
                <a:latin typeface="Californian FB" pitchFamily="18" charset="0"/>
              </a:rPr>
              <a:t>Machining Area :</a:t>
            </a:r>
            <a:endParaRPr lang="en-US" sz="3600" b="1" u="sng" dirty="0">
              <a:solidFill>
                <a:srgbClr val="7030A0"/>
              </a:solidFill>
              <a:latin typeface="Californian FB" pitchFamily="18" charset="0"/>
            </a:endParaRPr>
          </a:p>
        </p:txBody>
      </p:sp>
      <p:sp>
        <p:nvSpPr>
          <p:cNvPr id="6" name="AutoShape 2" descr="blob:https://web.whatsapp.com/e33be538-9f6c-4e0c-80df-ce87a798b34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2"/>
          <a:stretch>
            <a:fillRect/>
          </a:stretch>
        </p:blipFill>
        <p:spPr>
          <a:xfrm>
            <a:off x="460375" y="1328793"/>
            <a:ext cx="7846343" cy="5260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7320823"/>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BC35D06-4971-49C0-97E6-F4DCFEE6252B}"/>
              </a:ext>
            </a:extLst>
          </p:cNvPr>
          <p:cNvSpPr>
            <a:spLocks noGrp="1"/>
          </p:cNvSpPr>
          <p:nvPr>
            <p:ph type="sldNum" sz="quarter" idx="12"/>
          </p:nvPr>
        </p:nvSpPr>
        <p:spPr/>
        <p:txBody>
          <a:bodyPr/>
          <a:lstStyle/>
          <a:p>
            <a:fld id="{98B96182-EFA5-4C40-BBF1-EE18B0FEC7CE}" type="slidenum">
              <a:rPr lang="en-IN" smtClean="0"/>
              <a:pPr/>
              <a:t>3</a:t>
            </a:fld>
            <a:endParaRPr lang="en-IN" dirty="0"/>
          </a:p>
        </p:txBody>
      </p:sp>
      <p:sp>
        <p:nvSpPr>
          <p:cNvPr id="4" name="Content Placeholder 2"/>
          <p:cNvSpPr txBox="1">
            <a:spLocks/>
          </p:cNvSpPr>
          <p:nvPr/>
        </p:nvSpPr>
        <p:spPr>
          <a:xfrm>
            <a:off x="202475" y="1312536"/>
            <a:ext cx="8763000" cy="4578810"/>
          </a:xfrm>
          <a:prstGeom prst="rect">
            <a:avLst/>
          </a:prstGeom>
          <a:ln w="9525">
            <a:solidFill>
              <a:schemeClr val="tx1"/>
            </a:solidFill>
          </a:ln>
        </p:spPr>
        <p:txBody>
          <a:bodyPr vert="horz" lIns="91440" tIns="45720" rIns="91440" bIns="45720" rtlCol="0">
            <a:normAutofit/>
          </a:bodyPr>
          <a:lstStyle/>
          <a:p>
            <a:pPr lvl="0" algn="just" defTabSz="914400">
              <a:defRPr/>
            </a:pPr>
            <a:r>
              <a:rPr kumimoji="0" lang="en-US" sz="3600" b="1" i="0" strike="noStrike" kern="1200" cap="none" spc="0" normalizeH="0" noProof="0" dirty="0">
                <a:ln>
                  <a:noFill/>
                </a:ln>
                <a:solidFill>
                  <a:schemeClr val="tx1"/>
                </a:solidFill>
                <a:effectLst/>
                <a:uLnTx/>
                <a:uFillTx/>
                <a:latin typeface="Calibri Light" pitchFamily="34" charset="0"/>
                <a:cs typeface="Calibri Light" pitchFamily="34" charset="0"/>
              </a:rPr>
              <a:t>   </a:t>
            </a:r>
            <a:r>
              <a:rPr kumimoji="0" lang="en-US" sz="2400" b="1" i="0" u="none" strike="noStrike" kern="1200" cap="none" spc="0" normalizeH="0" baseline="0" noProof="0" dirty="0">
                <a:ln>
                  <a:noFill/>
                </a:ln>
                <a:solidFill>
                  <a:schemeClr val="tx1"/>
                </a:solidFill>
                <a:effectLst/>
                <a:uLnTx/>
                <a:uFillTx/>
                <a:latin typeface="Calibri Light" pitchFamily="34" charset="0"/>
                <a:cs typeface="Calibri Light" pitchFamily="34" charset="0"/>
              </a:rPr>
              <a:t>NIRMAL AUTOTECH INDUSTRIES PVT LTD, </a:t>
            </a:r>
            <a:r>
              <a:rPr kumimoji="0" lang="en-US" sz="2400" b="0" i="0" u="none" strike="noStrike" kern="1200" cap="none" spc="0" normalizeH="0" baseline="0" noProof="0" dirty="0">
                <a:ln>
                  <a:noFill/>
                </a:ln>
                <a:solidFill>
                  <a:schemeClr val="tx1"/>
                </a:solidFill>
                <a:effectLst/>
                <a:uLnTx/>
                <a:uFillTx/>
                <a:latin typeface="Calibri Light" pitchFamily="34" charset="0"/>
                <a:cs typeface="Calibri Light" pitchFamily="34" charset="0"/>
              </a:rPr>
              <a:t>is an</a:t>
            </a:r>
            <a:r>
              <a:rPr kumimoji="0" lang="en-US" sz="2400" b="1" i="1" u="none" strike="noStrike" kern="1200" cap="none" spc="0" normalizeH="0" baseline="0" noProof="0" dirty="0">
                <a:ln>
                  <a:noFill/>
                </a:ln>
                <a:solidFill>
                  <a:schemeClr val="tx1"/>
                </a:solidFill>
                <a:effectLst/>
                <a:uLnTx/>
                <a:uFillTx/>
                <a:latin typeface="Calibri Light" pitchFamily="34" charset="0"/>
                <a:cs typeface="Calibri Light" pitchFamily="34" charset="0"/>
              </a:rPr>
              <a:t> IATF16949 : 2016 </a:t>
            </a:r>
            <a:r>
              <a:rPr kumimoji="0" lang="en-US" sz="2400" b="0" i="0" u="none" strike="noStrike" kern="1200" cap="none" spc="0" normalizeH="0" baseline="0" noProof="0" dirty="0">
                <a:ln>
                  <a:noFill/>
                </a:ln>
                <a:solidFill>
                  <a:schemeClr val="tx1"/>
                </a:solidFill>
                <a:effectLst/>
                <a:uLnTx/>
                <a:uFillTx/>
                <a:latin typeface="Calibri Light" pitchFamily="34" charset="0"/>
                <a:cs typeface="Calibri Light" pitchFamily="34" charset="0"/>
              </a:rPr>
              <a:t>certified company, an exporter  as well as domestic supplier of various types of Turning components, various types of Precision Turning components &amp; Fasteners of alloy steel and stainless steel, was </a:t>
            </a:r>
            <a:r>
              <a:rPr kumimoji="0" lang="en-US" sz="2400" b="1" i="0" u="none" strike="noStrike" kern="1200" cap="none" spc="0" normalizeH="0" baseline="0" noProof="0" dirty="0">
                <a:ln>
                  <a:noFill/>
                </a:ln>
                <a:solidFill>
                  <a:schemeClr val="tx1"/>
                </a:solidFill>
                <a:effectLst/>
                <a:uLnTx/>
                <a:uFillTx/>
                <a:latin typeface="Calibri Light" pitchFamily="34" charset="0"/>
                <a:cs typeface="Calibri Light" pitchFamily="34" charset="0"/>
              </a:rPr>
              <a:t>established in 2008</a:t>
            </a:r>
            <a:r>
              <a:rPr kumimoji="0" lang="en-US" sz="2400" b="0" i="0" u="none" strike="noStrike" kern="1200" cap="none" spc="0" normalizeH="0" baseline="0" noProof="0" dirty="0">
                <a:ln>
                  <a:noFill/>
                </a:ln>
                <a:solidFill>
                  <a:schemeClr val="tx1"/>
                </a:solidFill>
                <a:effectLst/>
                <a:uLnTx/>
                <a:uFillTx/>
                <a:latin typeface="Calibri Light" pitchFamily="34" charset="0"/>
                <a:cs typeface="Calibri Light" pitchFamily="34" charset="0"/>
              </a:rPr>
              <a:t> with the vision to </a:t>
            </a:r>
            <a:r>
              <a:rPr lang="en-US" sz="2400" dirty="0">
                <a:latin typeface="Calibri Light" pitchFamily="34" charset="0"/>
                <a:cs typeface="Calibri Light" pitchFamily="34" charset="0"/>
              </a:rPr>
              <a:t>make available </a:t>
            </a:r>
            <a:r>
              <a:rPr kumimoji="0" lang="en-US" sz="2400" b="0" i="0" u="none" strike="noStrike" kern="1200" cap="none" spc="0" normalizeH="0" baseline="0" noProof="0" dirty="0">
                <a:ln>
                  <a:noFill/>
                </a:ln>
                <a:solidFill>
                  <a:schemeClr val="tx1"/>
                </a:solidFill>
                <a:effectLst/>
                <a:uLnTx/>
                <a:uFillTx/>
                <a:latin typeface="Calibri Light" pitchFamily="34" charset="0"/>
                <a:cs typeface="Calibri Light" pitchFamily="34" charset="0"/>
              </a:rPr>
              <a:t>all the world class turned components. Our target is to achieve the desired quality along with the optimum cost and packaging as per customer requirements and to meet other service requirements of Logistics as well. The Company has a young experienced, dedicated, energetic and qualified team with a </a:t>
            </a:r>
            <a:r>
              <a:rPr kumimoji="0" lang="en-US" sz="2400" b="1" i="0" u="none" strike="noStrike" kern="1200" cap="none" spc="0" normalizeH="0" baseline="0" noProof="0" dirty="0">
                <a:ln>
                  <a:noFill/>
                </a:ln>
                <a:solidFill>
                  <a:schemeClr val="tx1"/>
                </a:solidFill>
                <a:effectLst/>
                <a:uLnTx/>
                <a:uFillTx/>
                <a:latin typeface="Calibri Light" pitchFamily="34" charset="0"/>
                <a:cs typeface="Calibri Light" pitchFamily="34" charset="0"/>
              </a:rPr>
              <a:t>total manpower of 70 personnel</a:t>
            </a:r>
            <a:r>
              <a:rPr kumimoji="0" lang="en-US" sz="2400" b="0" i="0" u="none" strike="noStrike" kern="1200" cap="none" spc="0" normalizeH="0" baseline="0" noProof="0" dirty="0">
                <a:ln>
                  <a:noFill/>
                </a:ln>
                <a:solidFill>
                  <a:schemeClr val="tx1"/>
                </a:solidFill>
                <a:effectLst/>
                <a:uLnTx/>
                <a:uFillTx/>
                <a:latin typeface="Calibri Light" pitchFamily="34" charset="0"/>
                <a:cs typeface="Calibri Light" pitchFamily="34" charset="0"/>
              </a:rPr>
              <a:t> having a </a:t>
            </a:r>
            <a:r>
              <a:rPr kumimoji="0" lang="en-US" sz="2400" b="1" i="0" u="none" strike="noStrike" kern="1200" cap="none" spc="0" normalizeH="0" baseline="0" noProof="0" dirty="0">
                <a:ln>
                  <a:noFill/>
                </a:ln>
                <a:solidFill>
                  <a:schemeClr val="tx1"/>
                </a:solidFill>
                <a:effectLst/>
                <a:uLnTx/>
                <a:uFillTx/>
                <a:latin typeface="Calibri Light" pitchFamily="34" charset="0"/>
                <a:cs typeface="Calibri Light" pitchFamily="34" charset="0"/>
              </a:rPr>
              <a:t>covered area of </a:t>
            </a:r>
            <a:r>
              <a:rPr kumimoji="0" lang="en-US" sz="2400" b="1" i="0" u="none" strike="noStrike" kern="1200" cap="none" spc="0" normalizeH="0" baseline="0" noProof="0" dirty="0" smtClean="0">
                <a:ln>
                  <a:noFill/>
                </a:ln>
                <a:solidFill>
                  <a:schemeClr val="tx1"/>
                </a:solidFill>
                <a:effectLst/>
                <a:uLnTx/>
                <a:uFillTx/>
                <a:latin typeface="Calibri Light" pitchFamily="34" charset="0"/>
                <a:cs typeface="Calibri Light" pitchFamily="34" charset="0"/>
              </a:rPr>
              <a:t>15,000 </a:t>
            </a:r>
            <a:r>
              <a:rPr kumimoji="0" lang="en-US" sz="2400" b="1" i="0" u="none" strike="noStrike" kern="1200" cap="none" spc="0" normalizeH="0" baseline="0" noProof="0" dirty="0">
                <a:ln>
                  <a:noFill/>
                </a:ln>
                <a:solidFill>
                  <a:schemeClr val="tx1"/>
                </a:solidFill>
                <a:effectLst/>
                <a:uLnTx/>
                <a:uFillTx/>
                <a:latin typeface="Calibri Light" pitchFamily="34" charset="0"/>
                <a:cs typeface="Calibri Light" pitchFamily="34" charset="0"/>
              </a:rPr>
              <a:t>sq. </a:t>
            </a:r>
            <a:r>
              <a:rPr kumimoji="0" lang="en-US" sz="2400" b="1" i="0" u="none" strike="noStrike" kern="1200" cap="none" spc="0" normalizeH="0" baseline="0" noProof="0" dirty="0" smtClean="0">
                <a:ln>
                  <a:noFill/>
                </a:ln>
                <a:solidFill>
                  <a:schemeClr val="tx1"/>
                </a:solidFill>
                <a:effectLst/>
                <a:uLnTx/>
                <a:uFillTx/>
                <a:latin typeface="Calibri Light" pitchFamily="34" charset="0"/>
                <a:cs typeface="Calibri Light" pitchFamily="34" charset="0"/>
              </a:rPr>
              <a:t>feet.</a:t>
            </a:r>
            <a:endParaRPr kumimoji="0" lang="en-US" sz="2400" b="0" i="0" u="none" strike="noStrike" kern="1200" cap="none" spc="0" normalizeH="0" baseline="0" noProof="0" dirty="0">
              <a:ln>
                <a:noFill/>
              </a:ln>
              <a:solidFill>
                <a:schemeClr val="tx1"/>
              </a:solidFill>
              <a:effectLst/>
              <a:uLnTx/>
              <a:uFillTx/>
              <a:latin typeface="Calibri Light" pitchFamily="34" charset="0"/>
              <a:cs typeface="Calibri Light" pitchFamily="34" charset="0"/>
            </a:endParaRPr>
          </a:p>
        </p:txBody>
      </p:sp>
      <p:sp>
        <p:nvSpPr>
          <p:cNvPr id="5" name="TextBox 4"/>
          <p:cNvSpPr txBox="1"/>
          <p:nvPr/>
        </p:nvSpPr>
        <p:spPr>
          <a:xfrm>
            <a:off x="156754" y="666205"/>
            <a:ext cx="2074607" cy="646331"/>
          </a:xfrm>
          <a:prstGeom prst="rect">
            <a:avLst/>
          </a:prstGeom>
          <a:noFill/>
        </p:spPr>
        <p:txBody>
          <a:bodyPr wrap="none" rtlCol="0">
            <a:spAutoFit/>
          </a:bodyPr>
          <a:lstStyle/>
          <a:p>
            <a:r>
              <a:rPr lang="en-US" sz="3600" b="1" u="sng" dirty="0">
                <a:solidFill>
                  <a:srgbClr val="7030A0"/>
                </a:solidFill>
                <a:latin typeface="Californian FB" pitchFamily="18" charset="0"/>
              </a:rPr>
              <a:t>About Us</a:t>
            </a:r>
          </a:p>
        </p:txBody>
      </p:sp>
    </p:spTree>
    <p:extLst>
      <p:ext uri="{BB962C8B-B14F-4D97-AF65-F5344CB8AC3E}">
        <p14:creationId xmlns:p14="http://schemas.microsoft.com/office/powerpoint/2010/main" val="1534089990"/>
      </p:ext>
    </p:extLst>
  </p:cSld>
  <p:clrMapOvr>
    <a:masterClrMapping/>
  </p:clrMapOvr>
  <p:transition spd="slow">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30</a:t>
            </a:fld>
            <a:endParaRPr lang="en-IN" dirty="0"/>
          </a:p>
        </p:txBody>
      </p:sp>
      <p:pic>
        <p:nvPicPr>
          <p:cNvPr id="5" name="Content Placeholder 3" descr="DSC03198.JPG"/>
          <p:cNvPicPr>
            <a:picLocks noChangeAspect="1"/>
          </p:cNvPicPr>
          <p:nvPr/>
        </p:nvPicPr>
        <p:blipFill>
          <a:blip r:embed="rId2" cstate="print"/>
          <a:stretch>
            <a:fillRect/>
          </a:stretch>
        </p:blipFill>
        <p:spPr>
          <a:xfrm>
            <a:off x="469762" y="4084862"/>
            <a:ext cx="4040188" cy="2330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0" y="535574"/>
            <a:ext cx="5826034" cy="646331"/>
          </a:xfrm>
          <a:prstGeom prst="rect">
            <a:avLst/>
          </a:prstGeom>
          <a:noFill/>
        </p:spPr>
        <p:txBody>
          <a:bodyPr wrap="square" rtlCol="0">
            <a:spAutoFit/>
          </a:bodyPr>
          <a:lstStyle/>
          <a:p>
            <a:r>
              <a:rPr lang="en-US" sz="3600" b="1" u="sng" dirty="0">
                <a:solidFill>
                  <a:srgbClr val="7030A0"/>
                </a:solidFill>
                <a:latin typeface="Californian FB" pitchFamily="18" charset="0"/>
              </a:rPr>
              <a:t>Troub &amp; Capstan Section</a:t>
            </a:r>
          </a:p>
        </p:txBody>
      </p:sp>
      <p:pic>
        <p:nvPicPr>
          <p:cNvPr id="7" name="Picture 6"/>
          <p:cNvPicPr>
            <a:picLocks noChangeAspect="1"/>
          </p:cNvPicPr>
          <p:nvPr/>
        </p:nvPicPr>
        <p:blipFill>
          <a:blip r:embed="rId3"/>
          <a:stretch>
            <a:fillRect/>
          </a:stretch>
        </p:blipFill>
        <p:spPr>
          <a:xfrm>
            <a:off x="4771255" y="4084862"/>
            <a:ext cx="3972695" cy="2330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469762" y="1181905"/>
            <a:ext cx="8274188" cy="2699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31</a:t>
            </a:fld>
            <a:endParaRPr lang="en-IN" dirty="0"/>
          </a:p>
        </p:txBody>
      </p:sp>
      <p:sp>
        <p:nvSpPr>
          <p:cNvPr id="4" name="Content Placeholder 2"/>
          <p:cNvSpPr txBox="1">
            <a:spLocks/>
          </p:cNvSpPr>
          <p:nvPr/>
        </p:nvSpPr>
        <p:spPr>
          <a:xfrm>
            <a:off x="457200" y="1190901"/>
            <a:ext cx="8229600" cy="5181600"/>
          </a:xfrm>
          <a:prstGeom prst="rect">
            <a:avLst/>
          </a:prstGeom>
          <a:ln w="9525">
            <a:solidFill>
              <a:schemeClr val="tx1"/>
            </a:solidFill>
          </a:ln>
        </p:spPr>
        <p:txBody>
          <a:bodyPr vert="horz" lIns="91440" tIns="45720" rIns="91440" bIns="45720" rtlCol="0">
            <a:normAutofit lnSpcReduction="10000"/>
          </a:bodyPr>
          <a:lstStyle/>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CNC Turning center.</a:t>
            </a: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Traub machine capacity up to Dia. 60 mm.</a:t>
            </a: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Traub machine capacity up to </a:t>
            </a:r>
            <a:r>
              <a:rPr kumimoji="0" lang="en-US" sz="24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Dia</a:t>
            </a:r>
            <a:r>
              <a:rPr lang="en-US" sz="2400" dirty="0">
                <a:latin typeface="Times New Roman" pitchFamily="18" charset="0"/>
                <a:cs typeface="Times New Roman" pitchFamily="18" charset="0"/>
              </a:rPr>
              <a:t>. 42</a:t>
            </a: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mm.</a:t>
            </a:r>
          </a:p>
          <a:p>
            <a:pPr marL="457200" indent="-457200" defTabSz="914400">
              <a:lnSpc>
                <a:spcPct val="90000"/>
              </a:lnSpc>
              <a:spcBef>
                <a:spcPts val="1000"/>
              </a:spcBef>
              <a:buFont typeface="+mj-lt"/>
              <a:buAutoNum type="alphaLcParenR"/>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Traub machine capacity up to </a:t>
            </a:r>
            <a:r>
              <a:rPr kumimoji="0" lang="en-US" sz="24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Dia</a:t>
            </a:r>
            <a:r>
              <a:rPr lang="en-US" sz="2400" dirty="0">
                <a:latin typeface="Times New Roman" pitchFamily="18" charset="0"/>
                <a:cs typeface="Times New Roman" pitchFamily="18" charset="0"/>
              </a:rPr>
              <a:t>. 38</a:t>
            </a: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mm.</a:t>
            </a: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Traub machine capacity up to Dia. 3</a:t>
            </a:r>
            <a:r>
              <a:rPr lang="en-US" sz="2400" dirty="0">
                <a:latin typeface="Times New Roman" pitchFamily="18" charset="0"/>
                <a:cs typeface="Times New Roman" pitchFamily="18" charset="0"/>
              </a:rPr>
              <a:t>2</a:t>
            </a: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mm.</a:t>
            </a: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Traub machine capacity up to </a:t>
            </a:r>
            <a:r>
              <a:rPr kumimoji="0" lang="en-US" sz="24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Dia</a:t>
            </a:r>
            <a:r>
              <a:rPr lang="en-US" sz="2400" dirty="0">
                <a:latin typeface="Times New Roman" pitchFamily="18" charset="0"/>
                <a:cs typeface="Times New Roman" pitchFamily="18" charset="0"/>
              </a:rPr>
              <a:t>. </a:t>
            </a: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25 mm.</a:t>
            </a: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Capstan Turning Lathe.</a:t>
            </a: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Centre less Grinder.</a:t>
            </a: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Drilling M/c.</a:t>
            </a: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Tapping M/c.</a:t>
            </a: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Thread Rolling M/c.</a:t>
            </a: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Hydraulic Power Press M/c. 10T &amp; 50T</a:t>
            </a: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5" name="TextBox 4"/>
          <p:cNvSpPr txBox="1"/>
          <p:nvPr/>
        </p:nvSpPr>
        <p:spPr>
          <a:xfrm>
            <a:off x="-1" y="535574"/>
            <a:ext cx="7262949" cy="646331"/>
          </a:xfrm>
          <a:prstGeom prst="rect">
            <a:avLst/>
          </a:prstGeom>
          <a:noFill/>
        </p:spPr>
        <p:txBody>
          <a:bodyPr wrap="square" rtlCol="0">
            <a:spAutoFit/>
          </a:bodyPr>
          <a:lstStyle/>
          <a:p>
            <a:r>
              <a:rPr lang="en-US" sz="3600" b="1" u="sng" dirty="0">
                <a:solidFill>
                  <a:srgbClr val="7030A0"/>
                </a:solidFill>
                <a:latin typeface="Californian FB" pitchFamily="18" charset="0"/>
              </a:rPr>
              <a:t>List of Machineries</a:t>
            </a:r>
          </a:p>
        </p:txBody>
      </p:sp>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32</a:t>
            </a:fld>
            <a:endParaRPr lang="en-IN" dirty="0"/>
          </a:p>
        </p:txBody>
      </p:sp>
      <p:sp>
        <p:nvSpPr>
          <p:cNvPr id="4" name="Content Placeholder 2"/>
          <p:cNvSpPr txBox="1">
            <a:spLocks/>
          </p:cNvSpPr>
          <p:nvPr/>
        </p:nvSpPr>
        <p:spPr>
          <a:xfrm>
            <a:off x="457200" y="1190901"/>
            <a:ext cx="8229600" cy="5181600"/>
          </a:xfrm>
          <a:prstGeom prst="rect">
            <a:avLst/>
          </a:prstGeom>
          <a:ln w="12700">
            <a:solidFill>
              <a:schemeClr val="tx1"/>
            </a:solidFill>
          </a:ln>
        </p:spPr>
        <p:txBody>
          <a:bodyPr vert="horz" lIns="91440" tIns="45720" rIns="91440" bIns="45720" rtlCol="0">
            <a:normAutofit fontScale="70000" lnSpcReduction="20000"/>
          </a:bodyPr>
          <a:lstStyle/>
          <a:p>
            <a:pPr marR="0" lvl="0" defTabSz="914400" rtl="0" eaLnBrk="1" fontAlgn="auto" latinLnBrk="0" hangingPunct="1">
              <a:lnSpc>
                <a:spcPct val="90000"/>
              </a:lnSpc>
              <a:spcBef>
                <a:spcPts val="1000"/>
              </a:spcBef>
              <a:spcAft>
                <a:spcPts val="0"/>
              </a:spcAft>
              <a:buClrTx/>
              <a:buSzTx/>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m</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Power </a:t>
            </a: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Hacksaw</a:t>
            </a:r>
            <a:endParaRPr lang="en-US" sz="2400" dirty="0">
              <a:latin typeface="Times New Roman" pitchFamily="18" charset="0"/>
              <a:cs typeface="Times New Roman" pitchFamily="18" charset="0"/>
            </a:endParaRPr>
          </a:p>
          <a:p>
            <a:pPr marR="0" lvl="0" defTabSz="914400" rtl="0" eaLnBrk="1" fontAlgn="auto" latinLnBrk="0" hangingPunct="1">
              <a:lnSpc>
                <a:spcPct val="90000"/>
              </a:lnSpc>
              <a:spcBef>
                <a:spcPts val="1000"/>
              </a:spcBef>
              <a:spcAft>
                <a:spcPts val="0"/>
              </a:spcAft>
              <a:buClrTx/>
              <a:buSzTx/>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n</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Milling </a:t>
            </a: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Machine</a:t>
            </a:r>
          </a:p>
          <a:p>
            <a:pPr marR="0" lvl="0" defTabSz="914400" rtl="0" eaLnBrk="1" fontAlgn="auto" latinLnBrk="0" hangingPunct="1">
              <a:lnSpc>
                <a:spcPct val="90000"/>
              </a:lnSpc>
              <a:spcBef>
                <a:spcPts val="1000"/>
              </a:spcBef>
              <a:spcAft>
                <a:spcPts val="0"/>
              </a:spcAft>
              <a:buClrTx/>
              <a:buSzTx/>
              <a:tabLst/>
              <a:defRPr/>
            </a:pPr>
            <a:r>
              <a:rPr lang="en-US" sz="2400" dirty="0">
                <a:latin typeface="Times New Roman" pitchFamily="18" charset="0"/>
                <a:cs typeface="Times New Roman" pitchFamily="18" charset="0"/>
              </a:rPr>
              <a:t>o</a:t>
            </a:r>
            <a:r>
              <a:rPr lang="en-US" sz="2400" dirty="0" smtClean="0">
                <a:latin typeface="Times New Roman" pitchFamily="18" charset="0"/>
                <a:cs typeface="Times New Roman" pitchFamily="18" charset="0"/>
              </a:rPr>
              <a:t>) Furnace </a:t>
            </a:r>
            <a:r>
              <a:rPr lang="en-US" sz="2400" dirty="0">
                <a:latin typeface="Times New Roman" pitchFamily="18" charset="0"/>
                <a:cs typeface="Times New Roman" pitchFamily="18" charset="0"/>
              </a:rPr>
              <a:t>M/c.</a:t>
            </a:r>
          </a:p>
          <a:p>
            <a:pPr marR="0" lvl="0" defTabSz="914400" rtl="0" eaLnBrk="1" fontAlgn="auto" latinLnBrk="0" hangingPunct="1">
              <a:lnSpc>
                <a:spcPct val="90000"/>
              </a:lnSpc>
              <a:spcBef>
                <a:spcPts val="1000"/>
              </a:spcBef>
              <a:spcAft>
                <a:spcPts val="0"/>
              </a:spcAft>
              <a:buClrTx/>
              <a:buSzTx/>
              <a:tabLst/>
              <a:defRPr/>
            </a:pPr>
            <a:r>
              <a:rPr lang="en-US" sz="2400" dirty="0">
                <a:latin typeface="Times New Roman" pitchFamily="18" charset="0"/>
                <a:cs typeface="Times New Roman" pitchFamily="18" charset="0"/>
              </a:rPr>
              <a:t>p</a:t>
            </a:r>
            <a:r>
              <a:rPr lang="en-US" sz="2400" dirty="0" smtClean="0">
                <a:latin typeface="Times New Roman" pitchFamily="18" charset="0"/>
                <a:cs typeface="Times New Roman" pitchFamily="18" charset="0"/>
              </a:rPr>
              <a:t>) T </a:t>
            </a:r>
            <a:r>
              <a:rPr lang="en-US" sz="2400" dirty="0" err="1">
                <a:latin typeface="Times New Roman" pitchFamily="18" charset="0"/>
                <a:cs typeface="Times New Roman" pitchFamily="18" charset="0"/>
              </a:rPr>
              <a:t>Sugami</a:t>
            </a:r>
            <a:r>
              <a:rPr lang="en-US" sz="2400" dirty="0">
                <a:latin typeface="Times New Roman" pitchFamily="18" charset="0"/>
                <a:cs typeface="Times New Roman" pitchFamily="18" charset="0"/>
              </a:rPr>
              <a:t> 5Axis</a:t>
            </a:r>
          </a:p>
          <a:p>
            <a:pPr marR="0" lvl="0" defTabSz="914400" rtl="0" eaLnBrk="1" fontAlgn="auto" latinLnBrk="0" hangingPunct="1">
              <a:lnSpc>
                <a:spcPct val="90000"/>
              </a:lnSpc>
              <a:spcBef>
                <a:spcPts val="1000"/>
              </a:spcBef>
              <a:spcAft>
                <a:spcPts val="0"/>
              </a:spcAft>
              <a:buClrTx/>
              <a:buSzTx/>
              <a:tabLst/>
              <a:defRPr/>
            </a:pPr>
            <a:r>
              <a:rPr lang="en-US" sz="2400" dirty="0">
                <a:latin typeface="Times New Roman" pitchFamily="18" charset="0"/>
                <a:cs typeface="Times New Roman" pitchFamily="18" charset="0"/>
              </a:rPr>
              <a:t>q</a:t>
            </a:r>
            <a:r>
              <a:rPr lang="en-US" sz="2400" dirty="0" smtClean="0">
                <a:latin typeface="Times New Roman" pitchFamily="18" charset="0"/>
                <a:cs typeface="Times New Roman" pitchFamily="18" charset="0"/>
              </a:rPr>
              <a:t>) Laser </a:t>
            </a:r>
            <a:r>
              <a:rPr lang="en-US" sz="2400" dirty="0">
                <a:latin typeface="Times New Roman" pitchFamily="18" charset="0"/>
                <a:cs typeface="Times New Roman" pitchFamily="18" charset="0"/>
              </a:rPr>
              <a:t>Marking M/c.</a:t>
            </a:r>
          </a:p>
          <a:p>
            <a:pPr marR="0" lvl="0" defTabSz="914400" rtl="0" eaLnBrk="1" fontAlgn="auto" latinLnBrk="0" hangingPunct="1">
              <a:lnSpc>
                <a:spcPct val="90000"/>
              </a:lnSpc>
              <a:spcBef>
                <a:spcPts val="1000"/>
              </a:spcBef>
              <a:spcAft>
                <a:spcPts val="0"/>
              </a:spcAft>
              <a:buClrTx/>
              <a:buSzTx/>
              <a:tabLst/>
              <a:defRPr/>
            </a:pPr>
            <a:r>
              <a:rPr lang="en-US" sz="2400" dirty="0">
                <a:latin typeface="Times New Roman" pitchFamily="18" charset="0"/>
                <a:cs typeface="Times New Roman" pitchFamily="18" charset="0"/>
              </a:rPr>
              <a:t>r) Optical Sorting machine</a:t>
            </a:r>
            <a:r>
              <a:rPr lang="en-US" sz="2400" dirty="0" smtClean="0">
                <a:latin typeface="Times New Roman" pitchFamily="18" charset="0"/>
                <a:cs typeface="Times New Roman" pitchFamily="18" charset="0"/>
              </a:rPr>
              <a:t>.</a:t>
            </a:r>
          </a:p>
          <a:p>
            <a:pPr marR="0" lvl="0" defTabSz="914400" rtl="0" eaLnBrk="1" fontAlgn="auto" latinLnBrk="0" hangingPunct="1">
              <a:lnSpc>
                <a:spcPct val="90000"/>
              </a:lnSpc>
              <a:spcBef>
                <a:spcPts val="1000"/>
              </a:spcBef>
              <a:spcAft>
                <a:spcPts val="0"/>
              </a:spcAft>
              <a:buClrTx/>
              <a:buSzTx/>
              <a:tabLst/>
              <a:defRPr/>
            </a:pPr>
            <a:r>
              <a:rPr lang="en-US" sz="2400" dirty="0" smtClean="0">
                <a:latin typeface="Times New Roman" pitchFamily="18" charset="0"/>
                <a:cs typeface="Times New Roman" pitchFamily="18" charset="0"/>
              </a:rPr>
              <a:t>s) Hydraulic Centre less Grinding.</a:t>
            </a:r>
          </a:p>
          <a:p>
            <a:pPr marR="0" lvl="0" defTabSz="914400" rtl="0" eaLnBrk="1" fontAlgn="auto" latinLnBrk="0" hangingPunct="1">
              <a:lnSpc>
                <a:spcPct val="90000"/>
              </a:lnSpc>
              <a:spcBef>
                <a:spcPts val="1000"/>
              </a:spcBef>
              <a:spcAft>
                <a:spcPts val="0"/>
              </a:spcAft>
              <a:buClrTx/>
              <a:buSzTx/>
              <a:tabLst/>
              <a:defRPr/>
            </a:pPr>
            <a:r>
              <a:rPr lang="en-US" sz="2400" dirty="0" smtClean="0">
                <a:latin typeface="Times New Roman" pitchFamily="18" charset="0"/>
                <a:cs typeface="Times New Roman" pitchFamily="18" charset="0"/>
              </a:rPr>
              <a:t>t) Cold Forging (M4 to M10)</a:t>
            </a:r>
          </a:p>
          <a:p>
            <a:pPr marR="0" lvl="0" defTabSz="914400" rtl="0" eaLnBrk="1" fontAlgn="auto" latinLnBrk="0" hangingPunct="1">
              <a:lnSpc>
                <a:spcPct val="90000"/>
              </a:lnSpc>
              <a:spcBef>
                <a:spcPts val="1000"/>
              </a:spcBef>
              <a:spcAft>
                <a:spcPts val="0"/>
              </a:spcAft>
              <a:buClrTx/>
              <a:buSzTx/>
              <a:tabLst/>
              <a:defRPr/>
            </a:pPr>
            <a:r>
              <a:rPr lang="en-US" sz="2400" dirty="0" smtClean="0">
                <a:latin typeface="Times New Roman" pitchFamily="18" charset="0"/>
                <a:cs typeface="Times New Roman" pitchFamily="18" charset="0"/>
              </a:rPr>
              <a:t>u) Hot forging.</a:t>
            </a:r>
          </a:p>
          <a:p>
            <a:pPr marR="0" lvl="0" defTabSz="914400" rtl="0" eaLnBrk="1" fontAlgn="auto" latinLnBrk="0" hangingPunct="1">
              <a:lnSpc>
                <a:spcPct val="90000"/>
              </a:lnSpc>
              <a:spcBef>
                <a:spcPts val="1000"/>
              </a:spcBef>
              <a:spcAft>
                <a:spcPts val="0"/>
              </a:spcAft>
              <a:buClrTx/>
              <a:buSzTx/>
              <a:tabLst/>
              <a:defRPr/>
            </a:pPr>
            <a:r>
              <a:rPr lang="en-US" sz="2400" dirty="0" smtClean="0">
                <a:latin typeface="Times New Roman" pitchFamily="18" charset="0"/>
                <a:cs typeface="Times New Roman" pitchFamily="18" charset="0"/>
              </a:rPr>
              <a:t>v) T </a:t>
            </a:r>
            <a:r>
              <a:rPr lang="en-US" sz="2400" dirty="0" err="1" smtClean="0">
                <a:latin typeface="Times New Roman" pitchFamily="18" charset="0"/>
                <a:cs typeface="Times New Roman" pitchFamily="18" charset="0"/>
              </a:rPr>
              <a:t>Sugami</a:t>
            </a:r>
            <a:r>
              <a:rPr lang="en-US" sz="2400" dirty="0" smtClean="0">
                <a:latin typeface="Times New Roman" pitchFamily="18" charset="0"/>
                <a:cs typeface="Times New Roman" pitchFamily="18" charset="0"/>
              </a:rPr>
              <a:t> 3 Axis.</a:t>
            </a:r>
          </a:p>
          <a:p>
            <a:pPr marR="0" lvl="0" defTabSz="914400" rtl="0" eaLnBrk="1" fontAlgn="auto" latinLnBrk="0" hangingPunct="1">
              <a:lnSpc>
                <a:spcPct val="90000"/>
              </a:lnSpc>
              <a:spcBef>
                <a:spcPts val="1000"/>
              </a:spcBef>
              <a:spcAft>
                <a:spcPts val="0"/>
              </a:spcAft>
              <a:buClrTx/>
              <a:buSzTx/>
              <a:tabLst/>
              <a:defRPr/>
            </a:pPr>
            <a:r>
              <a:rPr lang="en-US" sz="2400" dirty="0" smtClean="0">
                <a:latin typeface="Times New Roman" pitchFamily="18" charset="0"/>
                <a:cs typeface="Times New Roman" pitchFamily="18" charset="0"/>
              </a:rPr>
              <a:t>W ) Ultrasonic cleaning Machine </a:t>
            </a:r>
          </a:p>
          <a:p>
            <a:pPr defTabSz="914400">
              <a:lnSpc>
                <a:spcPct val="90000"/>
              </a:lnSpc>
              <a:spcBef>
                <a:spcPts val="1000"/>
              </a:spcBef>
              <a:defRPr/>
            </a:pPr>
            <a:r>
              <a:rPr lang="en-US" sz="2400" dirty="0" smtClean="0">
                <a:latin typeface="Times New Roman" pitchFamily="18" charset="0"/>
                <a:cs typeface="Times New Roman" pitchFamily="18" charset="0"/>
              </a:rPr>
              <a:t>X)</a:t>
            </a:r>
            <a:r>
              <a:rPr lang="en-US" sz="2400" b="1" u="sng" dirty="0">
                <a:solidFill>
                  <a:srgbClr val="7030A0"/>
                </a:solidFill>
                <a:latin typeface="Californian FB" pitchFamily="18" charset="0"/>
              </a:rPr>
              <a:t> </a:t>
            </a:r>
            <a:r>
              <a:rPr lang="en-US" sz="2400" b="1" dirty="0">
                <a:latin typeface="Californian FB" pitchFamily="18" charset="0"/>
              </a:rPr>
              <a:t>Spectro ( Chemical Testing Machine </a:t>
            </a:r>
            <a:r>
              <a:rPr lang="en-US" sz="2400" b="1" dirty="0" smtClean="0">
                <a:latin typeface="Californian FB" pitchFamily="18" charset="0"/>
              </a:rPr>
              <a:t>)</a:t>
            </a:r>
          </a:p>
          <a:p>
            <a:pPr defTabSz="914400">
              <a:lnSpc>
                <a:spcPct val="90000"/>
              </a:lnSpc>
              <a:spcBef>
                <a:spcPts val="1000"/>
              </a:spcBef>
              <a:defRPr/>
            </a:pPr>
            <a:r>
              <a:rPr lang="en-US" sz="2400" b="1" dirty="0" smtClean="0">
                <a:latin typeface="Californian FB" pitchFamily="18" charset="0"/>
              </a:rPr>
              <a:t>X1) Part farmer  </a:t>
            </a:r>
            <a:endParaRPr lang="en-US" sz="2400" b="1" dirty="0">
              <a:latin typeface="Californian FB" pitchFamily="18" charset="0"/>
            </a:endParaRPr>
          </a:p>
          <a:p>
            <a:pPr marR="0" lvl="0" defTabSz="914400" rtl="0" eaLnBrk="1" fontAlgn="auto" latinLnBrk="0" hangingPunct="1">
              <a:lnSpc>
                <a:spcPct val="90000"/>
              </a:lnSpc>
              <a:spcBef>
                <a:spcPts val="1000"/>
              </a:spcBef>
              <a:spcAft>
                <a:spcPts val="0"/>
              </a:spcAft>
              <a:buClrTx/>
              <a:buSzTx/>
              <a:tabLst/>
              <a:defRPr/>
            </a:pPr>
            <a:endParaRPr lang="en-US" sz="2400" dirty="0" smtClean="0">
              <a:latin typeface="Times New Roman" pitchFamily="18" charset="0"/>
              <a:cs typeface="Times New Roman" pitchFamily="18" charset="0"/>
            </a:endParaRPr>
          </a:p>
          <a:p>
            <a:pPr marR="0" lvl="0" defTabSz="914400" rtl="0" eaLnBrk="1" fontAlgn="auto" latinLnBrk="0" hangingPunct="1">
              <a:lnSpc>
                <a:spcPct val="90000"/>
              </a:lnSpc>
              <a:spcBef>
                <a:spcPts val="1000"/>
              </a:spcBef>
              <a:spcAft>
                <a:spcPts val="0"/>
              </a:spcAft>
              <a:buClrTx/>
              <a:buSzTx/>
              <a:tabLst/>
              <a:defRPr/>
            </a:pP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marR="0" lvl="0" defTabSz="914400" rtl="0" eaLnBrk="1" fontAlgn="auto" latinLnBrk="0" hangingPunct="1">
              <a:lnSpc>
                <a:spcPct val="90000"/>
              </a:lnSpc>
              <a:spcBef>
                <a:spcPts val="1000"/>
              </a:spcBef>
              <a:spcAft>
                <a:spcPts val="0"/>
              </a:spcAft>
              <a:buClrTx/>
              <a:buSzTx/>
              <a:tabLst/>
              <a:defRPr/>
            </a:pPr>
            <a:r>
              <a:rPr lang="en-US" sz="2400" dirty="0">
                <a:latin typeface="Times New Roman" pitchFamily="18" charset="0"/>
                <a:cs typeface="Times New Roman" pitchFamily="18" charset="0"/>
              </a:rPr>
              <a:t> </a:t>
            </a: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endParaRPr lang="en-US" sz="2400" dirty="0">
              <a:latin typeface="Times New Roman" pitchFamily="18" charset="0"/>
              <a:cs typeface="Times New Roman" pitchFamily="18" charset="0"/>
            </a:endParaRP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457200" marR="0" lvl="0" indent="-457200" defTabSz="914400" rtl="0" eaLnBrk="1" fontAlgn="auto" latinLnBrk="0" hangingPunct="1">
              <a:lnSpc>
                <a:spcPct val="90000"/>
              </a:lnSpc>
              <a:spcBef>
                <a:spcPts val="100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5" name="TextBox 4"/>
          <p:cNvSpPr txBox="1"/>
          <p:nvPr/>
        </p:nvSpPr>
        <p:spPr>
          <a:xfrm>
            <a:off x="-1" y="535574"/>
            <a:ext cx="7262949" cy="646331"/>
          </a:xfrm>
          <a:prstGeom prst="rect">
            <a:avLst/>
          </a:prstGeom>
          <a:noFill/>
        </p:spPr>
        <p:txBody>
          <a:bodyPr wrap="square" rtlCol="0">
            <a:spAutoFit/>
          </a:bodyPr>
          <a:lstStyle/>
          <a:p>
            <a:r>
              <a:rPr lang="en-US" sz="3600" b="1" u="sng" dirty="0">
                <a:solidFill>
                  <a:srgbClr val="7030A0"/>
                </a:solidFill>
                <a:latin typeface="Californian FB" pitchFamily="18" charset="0"/>
              </a:rPr>
              <a:t>List of Machineries</a:t>
            </a:r>
          </a:p>
        </p:txBody>
      </p:sp>
    </p:spTree>
    <p:extLst>
      <p:ext uri="{BB962C8B-B14F-4D97-AF65-F5344CB8AC3E}">
        <p14:creationId xmlns:p14="http://schemas.microsoft.com/office/powerpoint/2010/main" val="311285349"/>
      </p:ext>
    </p:extLst>
  </p:cSld>
  <p:clrMapOvr>
    <a:masterClrMapping/>
  </p:clrMapOvr>
  <p:transition spd="slow">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33</a:t>
            </a:fld>
            <a:endParaRPr lang="en-IN" dirty="0"/>
          </a:p>
        </p:txBody>
      </p:sp>
      <p:sp>
        <p:nvSpPr>
          <p:cNvPr id="4" name="Content Placeholder 2"/>
          <p:cNvSpPr txBox="1">
            <a:spLocks/>
          </p:cNvSpPr>
          <p:nvPr/>
        </p:nvSpPr>
        <p:spPr>
          <a:xfrm>
            <a:off x="228600" y="609600"/>
            <a:ext cx="8458200" cy="5943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500" b="1" i="0" u="sng" strike="noStrike" kern="1200" cap="none" spc="0" normalizeH="0" baseline="0" noProof="0">
                <a:ln>
                  <a:noFill/>
                </a:ln>
                <a:solidFill>
                  <a:schemeClr val="tx1"/>
                </a:solidFill>
                <a:effectLst/>
                <a:uLnTx/>
                <a:uFillTx/>
                <a:latin typeface="+mn-lt"/>
                <a:ea typeface="+mn-ea"/>
                <a:cs typeface="+mn-cs"/>
              </a:rPr>
              <a:t>QUALITY ASSURANCE</a:t>
            </a:r>
            <a:endParaRPr kumimoji="0" lang="en-US" sz="2400" b="0" i="0" u="none" strike="noStrike" kern="1200" cap="none" spc="0" normalizeH="0" baseline="0" noProof="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rPr>
              <a:t>    All our products are manufactured under stringent control processes and methods. Quality has become an integrated part of the company culture and the quality systems used are in compliance with the best standards of the world. Our expert technicians monitor the production process daily to ensure high quality international standards. We use the raw material of the best quality and adopt strict quality control methods, supervised by a well educated and technically qualified engineers at all stages of manufacturing right to the dispatch of the product.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rPr>
              <a:t>   WE STRIVE FOR ZERO % REJECTION PPM AT CUSTOMER’S END AND AIM FOR 100% DELIVERY RATING.</a:t>
            </a:r>
            <a:endParaRPr kumimoji="0" lang="en-US" sz="2400" b="0"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34</a:t>
            </a:fld>
            <a:endParaRPr lang="en-IN" dirty="0"/>
          </a:p>
        </p:txBody>
      </p:sp>
      <p:sp>
        <p:nvSpPr>
          <p:cNvPr id="4" name="Content Placeholder 2"/>
          <p:cNvSpPr txBox="1">
            <a:spLocks/>
          </p:cNvSpPr>
          <p:nvPr/>
        </p:nvSpPr>
        <p:spPr>
          <a:xfrm>
            <a:off x="457201" y="1219200"/>
            <a:ext cx="4114800" cy="5334000"/>
          </a:xfrm>
          <a:prstGeom prst="rect">
            <a:avLst/>
          </a:prstGeom>
        </p:spPr>
        <p:txBody>
          <a:bodyPr vert="horz" lIns="91440" tIns="45720" rIns="91440" bIns="45720" rtlCol="0">
            <a:normAutofit lnSpcReduction="10000"/>
          </a:bodyPr>
          <a:lstStyle/>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Profile Projector.</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Hardness Tester.</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Height Gauge.</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Plating Thickness Tester.</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Roughness Tester.</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Surface Plate.</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Air Pressure Gage Unit.</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Dial Bore Gage. ( 6-35mm)</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Angle Protractor.</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Plunger Dial.</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Puppy Dial.</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Inside-Outside Spring Caliper</a:t>
            </a:r>
            <a:r>
              <a:rPr kumimoji="0" lang="en-US" sz="2400" b="0" i="0" u="none" strike="noStrike" kern="1200" cap="none" spc="0" normalizeH="0" baseline="0" noProof="0" dirty="0">
                <a:ln>
                  <a:noFill/>
                </a:ln>
                <a:solidFill>
                  <a:schemeClr val="tx1"/>
                </a:solidFill>
                <a:effectLst/>
                <a:uLnTx/>
                <a:uFillTx/>
                <a:latin typeface="+mn-lt"/>
                <a:ea typeface="+mn-ea"/>
                <a:cs typeface="+mn-cs"/>
              </a:rPr>
              <a:t>.</a:t>
            </a:r>
          </a:p>
        </p:txBody>
      </p:sp>
      <p:sp>
        <p:nvSpPr>
          <p:cNvPr id="5" name="TextBox 4"/>
          <p:cNvSpPr txBox="1"/>
          <p:nvPr/>
        </p:nvSpPr>
        <p:spPr>
          <a:xfrm>
            <a:off x="-1" y="535574"/>
            <a:ext cx="7262949" cy="584775"/>
          </a:xfrm>
          <a:prstGeom prst="rect">
            <a:avLst/>
          </a:prstGeom>
          <a:noFill/>
        </p:spPr>
        <p:txBody>
          <a:bodyPr wrap="square" rtlCol="0">
            <a:spAutoFit/>
          </a:bodyPr>
          <a:lstStyle/>
          <a:p>
            <a:r>
              <a:rPr lang="en-US" sz="3200" b="1" u="sng" dirty="0">
                <a:solidFill>
                  <a:srgbClr val="7030A0"/>
                </a:solidFill>
                <a:latin typeface="Californian FB" pitchFamily="18" charset="0"/>
              </a:rPr>
              <a:t>List of Instruments Mfg. Plant </a:t>
            </a:r>
          </a:p>
        </p:txBody>
      </p:sp>
      <p:sp>
        <p:nvSpPr>
          <p:cNvPr id="6" name="Content Placeholder 2">
            <a:extLst>
              <a:ext uri="{FF2B5EF4-FFF2-40B4-BE49-F238E27FC236}">
                <a16:creationId xmlns:a16="http://schemas.microsoft.com/office/drawing/2014/main" xmlns="" id="{16E52097-6759-4179-BB25-11F9D8CF08D0}"/>
              </a:ext>
            </a:extLst>
          </p:cNvPr>
          <p:cNvSpPr txBox="1">
            <a:spLocks/>
          </p:cNvSpPr>
          <p:nvPr/>
        </p:nvSpPr>
        <p:spPr>
          <a:xfrm>
            <a:off x="4572000" y="1219200"/>
            <a:ext cx="4457700" cy="5410200"/>
          </a:xfrm>
          <a:prstGeom prst="rect">
            <a:avLst/>
          </a:prstGeom>
        </p:spPr>
        <p:txBody>
          <a:bodyPr vert="horz" lIns="91440" tIns="45720" rIns="91440" bIns="45720" rtlCol="0">
            <a:normAutofit lnSpcReduction="10000"/>
          </a:bodyPr>
          <a:lstStyle/>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Pitch Micrometer.</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Digital Micrometer. ( 0-50mm)</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Digital Vernier Caliper </a:t>
            </a:r>
            <a:r>
              <a:rPr kumimoji="0" lang="en-US"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t>
            </a:r>
            <a:r>
              <a:rPr kumimoji="0" lang="en-US"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0-300mm)</a:t>
            </a:r>
            <a:endParaRPr kumimoji="0" lang="en-US"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Outside Micrometer.</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Eddy Current Sorting Machine.</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lang="en-US" sz="2400" dirty="0">
                <a:latin typeface="Times New Roman" pitchFamily="18" charset="0"/>
                <a:cs typeface="Times New Roman" pitchFamily="18" charset="0"/>
              </a:rPr>
              <a:t>3Pin wire set </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Lux Meter</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Noise Meter</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Bench Center</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lang="en-US" sz="2400" dirty="0">
                <a:latin typeface="Times New Roman" pitchFamily="18" charset="0"/>
                <a:cs typeface="Times New Roman" pitchFamily="18" charset="0"/>
              </a:rPr>
              <a:t>Slip Gauge </a:t>
            </a:r>
            <a:endParaRPr lang="en-US" sz="2400" dirty="0" smtClean="0">
              <a:latin typeface="Times New Roman" pitchFamily="18" charset="0"/>
              <a:cs typeface="Times New Roman" pitchFamily="18" charset="0"/>
            </a:endParaRP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Optical Shorting</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lang="en-US" sz="2400" dirty="0" smtClean="0">
                <a:latin typeface="Times New Roman" pitchFamily="18" charset="0"/>
                <a:cs typeface="Times New Roman" pitchFamily="18" charset="0"/>
              </a:rPr>
              <a:t>Spectro ( Chemical Testing M/c.)</a:t>
            </a: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35</a:t>
            </a:fld>
            <a:endParaRPr lang="en-IN" dirty="0"/>
          </a:p>
        </p:txBody>
      </p:sp>
      <p:pic>
        <p:nvPicPr>
          <p:cNvPr id="5" name="Picture 4" descr="WhatsApp Image 2018-12-29 at 13.51.13.jpeg"/>
          <p:cNvPicPr>
            <a:picLocks noChangeAspect="1"/>
          </p:cNvPicPr>
          <p:nvPr/>
        </p:nvPicPr>
        <p:blipFill>
          <a:blip r:embed="rId2"/>
          <a:stretch>
            <a:fillRect/>
          </a:stretch>
        </p:blipFill>
        <p:spPr>
          <a:xfrm>
            <a:off x="93256" y="940350"/>
            <a:ext cx="1876825" cy="1286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WhatsApp Image 2018-12-29 at 15.00.37.jpeg"/>
          <p:cNvPicPr>
            <a:picLocks noChangeAspect="1"/>
          </p:cNvPicPr>
          <p:nvPr/>
        </p:nvPicPr>
        <p:blipFill>
          <a:blip r:embed="rId3"/>
          <a:stretch>
            <a:fillRect/>
          </a:stretch>
        </p:blipFill>
        <p:spPr>
          <a:xfrm>
            <a:off x="2175277" y="960825"/>
            <a:ext cx="1562070" cy="1245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0" y="509447"/>
            <a:ext cx="7262949" cy="369332"/>
          </a:xfrm>
          <a:prstGeom prst="rect">
            <a:avLst/>
          </a:prstGeom>
          <a:noFill/>
        </p:spPr>
        <p:txBody>
          <a:bodyPr wrap="square" rtlCol="0">
            <a:spAutoFit/>
          </a:bodyPr>
          <a:lstStyle/>
          <a:p>
            <a:r>
              <a:rPr lang="en-US" b="1" u="sng" dirty="0">
                <a:solidFill>
                  <a:srgbClr val="7030A0"/>
                </a:solidFill>
                <a:latin typeface="Californian FB" pitchFamily="18" charset="0"/>
              </a:rPr>
              <a:t>Inspection Facilities</a:t>
            </a:r>
          </a:p>
        </p:txBody>
      </p:sp>
      <p:pic>
        <p:nvPicPr>
          <p:cNvPr id="12" name="Picture 11">
            <a:extLst>
              <a:ext uri="{FF2B5EF4-FFF2-40B4-BE49-F238E27FC236}">
                <a16:creationId xmlns:a16="http://schemas.microsoft.com/office/drawing/2014/main" xmlns="" id="{7F77268F-79C9-4543-A01F-E8D2D0B734B8}"/>
              </a:ext>
            </a:extLst>
          </p:cNvPr>
          <p:cNvPicPr>
            <a:picLocks noChangeAspect="1"/>
          </p:cNvPicPr>
          <p:nvPr/>
        </p:nvPicPr>
        <p:blipFill>
          <a:blip r:embed="rId4"/>
          <a:stretch>
            <a:fillRect/>
          </a:stretch>
        </p:blipFill>
        <p:spPr>
          <a:xfrm>
            <a:off x="3908120" y="951235"/>
            <a:ext cx="1498535" cy="1264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Content Placeholder 3">
            <a:extLst>
              <a:ext uri="{FF2B5EF4-FFF2-40B4-BE49-F238E27FC236}">
                <a16:creationId xmlns:a16="http://schemas.microsoft.com/office/drawing/2014/main" xmlns="" id="{8CD42365-0B6A-4914-BC0D-A3E376FC82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74" b="4762"/>
          <a:stretch/>
        </p:blipFill>
        <p:spPr>
          <a:xfrm>
            <a:off x="2223168" y="2958453"/>
            <a:ext cx="1583843" cy="1245206"/>
          </a:xfrm>
          <a:prstGeom prst="rect">
            <a:avLst/>
          </a:prstGeom>
          <a:ln w="38100">
            <a:solidFill>
              <a:schemeClr val="tx1"/>
            </a:solidFill>
          </a:ln>
        </p:spPr>
      </p:pic>
      <p:pic>
        <p:nvPicPr>
          <p:cNvPr id="16" name="Picture 15">
            <a:extLst>
              <a:ext uri="{FF2B5EF4-FFF2-40B4-BE49-F238E27FC236}">
                <a16:creationId xmlns:a16="http://schemas.microsoft.com/office/drawing/2014/main" xmlns="" id="{2E07C517-90C9-4E6C-BBFD-793553DF80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2222" r="2593"/>
          <a:stretch/>
        </p:blipFill>
        <p:spPr>
          <a:xfrm>
            <a:off x="4029509" y="2978132"/>
            <a:ext cx="1470425" cy="1205848"/>
          </a:xfrm>
          <a:prstGeom prst="rect">
            <a:avLst/>
          </a:prstGeom>
          <a:ln w="38100">
            <a:solidFill>
              <a:schemeClr val="tx1"/>
            </a:solidFill>
          </a:ln>
        </p:spPr>
      </p:pic>
      <p:pic>
        <p:nvPicPr>
          <p:cNvPr id="17" name="Picture 16" descr="WhatsApp Image 2018-12-29 at 10.47.20.jpeg">
            <a:extLst>
              <a:ext uri="{FF2B5EF4-FFF2-40B4-BE49-F238E27FC236}">
                <a16:creationId xmlns:a16="http://schemas.microsoft.com/office/drawing/2014/main" xmlns="" id="{99739A98-31A5-4E2B-B183-497C5FDD04BA}"/>
              </a:ext>
            </a:extLst>
          </p:cNvPr>
          <p:cNvPicPr>
            <a:picLocks noChangeAspect="1"/>
          </p:cNvPicPr>
          <p:nvPr/>
        </p:nvPicPr>
        <p:blipFill>
          <a:blip r:embed="rId7"/>
          <a:srcRect l="27619" t="-526"/>
          <a:stretch>
            <a:fillRect/>
          </a:stretch>
        </p:blipFill>
        <p:spPr>
          <a:xfrm>
            <a:off x="93256" y="2938774"/>
            <a:ext cx="1876825" cy="1245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xmlns="" id="{378AC773-43E8-401B-98F1-B7F8D2199973}"/>
              </a:ext>
            </a:extLst>
          </p:cNvPr>
          <p:cNvPicPr>
            <a:picLocks noChangeAspect="1"/>
          </p:cNvPicPr>
          <p:nvPr/>
        </p:nvPicPr>
        <p:blipFill>
          <a:blip r:embed="rId8"/>
          <a:stretch>
            <a:fillRect/>
          </a:stretch>
        </p:blipFill>
        <p:spPr>
          <a:xfrm>
            <a:off x="7312748" y="932056"/>
            <a:ext cx="1656804" cy="1264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xmlns="" id="{29B1F148-EB79-47E8-AC15-B764547C7640}"/>
              </a:ext>
            </a:extLst>
          </p:cNvPr>
          <p:cNvPicPr>
            <a:picLocks noChangeAspect="1"/>
          </p:cNvPicPr>
          <p:nvPr/>
        </p:nvPicPr>
        <p:blipFill>
          <a:blip r:embed="rId9"/>
          <a:stretch>
            <a:fillRect/>
          </a:stretch>
        </p:blipFill>
        <p:spPr>
          <a:xfrm>
            <a:off x="5611851" y="2958453"/>
            <a:ext cx="1656805" cy="1211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xmlns="" id="{62AA69A0-6287-4CA8-90BA-BE3F9FEABFC1}"/>
              </a:ext>
            </a:extLst>
          </p:cNvPr>
          <p:cNvPicPr>
            <a:picLocks noChangeAspect="1"/>
          </p:cNvPicPr>
          <p:nvPr/>
        </p:nvPicPr>
        <p:blipFill>
          <a:blip r:embed="rId10"/>
          <a:stretch>
            <a:fillRect/>
          </a:stretch>
        </p:blipFill>
        <p:spPr>
          <a:xfrm>
            <a:off x="7424369" y="2938774"/>
            <a:ext cx="1649127" cy="1245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xmlns="" id="{90D3CB1B-B7AB-4A63-B060-FACE5E552C47}"/>
              </a:ext>
            </a:extLst>
          </p:cNvPr>
          <p:cNvPicPr>
            <a:picLocks noChangeAspect="1"/>
          </p:cNvPicPr>
          <p:nvPr/>
        </p:nvPicPr>
        <p:blipFill>
          <a:blip r:embed="rId11"/>
          <a:stretch>
            <a:fillRect/>
          </a:stretch>
        </p:blipFill>
        <p:spPr>
          <a:xfrm>
            <a:off x="93256" y="4896247"/>
            <a:ext cx="1876825" cy="1245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29">
            <a:extLst>
              <a:ext uri="{FF2B5EF4-FFF2-40B4-BE49-F238E27FC236}">
                <a16:creationId xmlns:a16="http://schemas.microsoft.com/office/drawing/2014/main" xmlns="" id="{755BC8F6-B034-4E28-A72A-A8F14E767DE6}"/>
              </a:ext>
            </a:extLst>
          </p:cNvPr>
          <p:cNvPicPr>
            <a:picLocks noChangeAspect="1"/>
          </p:cNvPicPr>
          <p:nvPr/>
        </p:nvPicPr>
        <p:blipFill>
          <a:blip r:embed="rId12"/>
          <a:stretch>
            <a:fillRect/>
          </a:stretch>
        </p:blipFill>
        <p:spPr>
          <a:xfrm>
            <a:off x="3906411" y="4891274"/>
            <a:ext cx="1685423" cy="1205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1">
            <a:extLst>
              <a:ext uri="{FF2B5EF4-FFF2-40B4-BE49-F238E27FC236}">
                <a16:creationId xmlns:a16="http://schemas.microsoft.com/office/drawing/2014/main" xmlns="" id="{6715AF71-8EE4-45AD-B4AE-DB342D73EB3C}"/>
              </a:ext>
            </a:extLst>
          </p:cNvPr>
          <p:cNvPicPr>
            <a:picLocks noChangeAspect="1"/>
          </p:cNvPicPr>
          <p:nvPr/>
        </p:nvPicPr>
        <p:blipFill>
          <a:blip r:embed="rId13"/>
          <a:stretch>
            <a:fillRect/>
          </a:stretch>
        </p:blipFill>
        <p:spPr>
          <a:xfrm>
            <a:off x="5757652" y="4898682"/>
            <a:ext cx="1618980" cy="1205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a:extLst>
              <a:ext uri="{FF2B5EF4-FFF2-40B4-BE49-F238E27FC236}">
                <a16:creationId xmlns:a16="http://schemas.microsoft.com/office/drawing/2014/main" xmlns="" id="{0FCB7F19-BFB8-4094-B238-1460BCE1BD2D}"/>
              </a:ext>
            </a:extLst>
          </p:cNvPr>
          <p:cNvPicPr>
            <a:picLocks noChangeAspect="1"/>
          </p:cNvPicPr>
          <p:nvPr/>
        </p:nvPicPr>
        <p:blipFill>
          <a:blip r:embed="rId14"/>
          <a:stretch>
            <a:fillRect/>
          </a:stretch>
        </p:blipFill>
        <p:spPr>
          <a:xfrm>
            <a:off x="7528141" y="4910940"/>
            <a:ext cx="1522604" cy="1186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35">
            <a:extLst>
              <a:ext uri="{FF2B5EF4-FFF2-40B4-BE49-F238E27FC236}">
                <a16:creationId xmlns:a16="http://schemas.microsoft.com/office/drawing/2014/main" xmlns="" id="{5B70C5F7-096D-4997-A4C4-29C73D694425}"/>
              </a:ext>
            </a:extLst>
          </p:cNvPr>
          <p:cNvPicPr>
            <a:picLocks noChangeAspect="1"/>
          </p:cNvPicPr>
          <p:nvPr/>
        </p:nvPicPr>
        <p:blipFill>
          <a:blip r:embed="rId15"/>
          <a:stretch>
            <a:fillRect/>
          </a:stretch>
        </p:blipFill>
        <p:spPr>
          <a:xfrm>
            <a:off x="2153504" y="4898682"/>
            <a:ext cx="1583843" cy="1198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 name="TextBox 36">
            <a:extLst>
              <a:ext uri="{FF2B5EF4-FFF2-40B4-BE49-F238E27FC236}">
                <a16:creationId xmlns:a16="http://schemas.microsoft.com/office/drawing/2014/main" xmlns="" id="{E27C0D57-9B02-4A41-9C9A-6637C2D24D9C}"/>
              </a:ext>
            </a:extLst>
          </p:cNvPr>
          <p:cNvSpPr txBox="1"/>
          <p:nvPr/>
        </p:nvSpPr>
        <p:spPr>
          <a:xfrm>
            <a:off x="2080589" y="4302764"/>
            <a:ext cx="1715426" cy="276999"/>
          </a:xfrm>
          <a:prstGeom prst="rect">
            <a:avLst/>
          </a:prstGeom>
          <a:noFill/>
          <a:ln>
            <a:solidFill>
              <a:schemeClr val="accent1"/>
            </a:solidFill>
          </a:ln>
        </p:spPr>
        <p:txBody>
          <a:bodyPr wrap="square" rtlCol="0">
            <a:spAutoFit/>
          </a:bodyPr>
          <a:lstStyle/>
          <a:p>
            <a:r>
              <a:rPr lang="en-US" sz="1200" b="1" dirty="0"/>
              <a:t>Roughness Tester</a:t>
            </a:r>
          </a:p>
        </p:txBody>
      </p:sp>
      <p:sp>
        <p:nvSpPr>
          <p:cNvPr id="38" name="TextBox 37">
            <a:extLst>
              <a:ext uri="{FF2B5EF4-FFF2-40B4-BE49-F238E27FC236}">
                <a16:creationId xmlns:a16="http://schemas.microsoft.com/office/drawing/2014/main" xmlns="" id="{E4C91D14-7F13-406F-8BDE-7E164410D1EC}"/>
              </a:ext>
            </a:extLst>
          </p:cNvPr>
          <p:cNvSpPr txBox="1"/>
          <p:nvPr/>
        </p:nvSpPr>
        <p:spPr>
          <a:xfrm>
            <a:off x="3920722" y="4295295"/>
            <a:ext cx="1470426" cy="276999"/>
          </a:xfrm>
          <a:prstGeom prst="rect">
            <a:avLst/>
          </a:prstGeom>
          <a:noFill/>
          <a:ln>
            <a:solidFill>
              <a:schemeClr val="accent1"/>
            </a:solidFill>
          </a:ln>
        </p:spPr>
        <p:txBody>
          <a:bodyPr wrap="square" rtlCol="0">
            <a:spAutoFit/>
          </a:bodyPr>
          <a:lstStyle/>
          <a:p>
            <a:r>
              <a:rPr lang="en-US" sz="1200" b="1" dirty="0"/>
              <a:t>DFT Tester </a:t>
            </a:r>
          </a:p>
        </p:txBody>
      </p:sp>
      <p:sp>
        <p:nvSpPr>
          <p:cNvPr id="39" name="TextBox 38">
            <a:extLst>
              <a:ext uri="{FF2B5EF4-FFF2-40B4-BE49-F238E27FC236}">
                <a16:creationId xmlns:a16="http://schemas.microsoft.com/office/drawing/2014/main" xmlns="" id="{B0BE9D65-8C88-47B3-8A75-8FF499EF283C}"/>
              </a:ext>
            </a:extLst>
          </p:cNvPr>
          <p:cNvSpPr txBox="1"/>
          <p:nvPr/>
        </p:nvSpPr>
        <p:spPr>
          <a:xfrm>
            <a:off x="5623140" y="4295295"/>
            <a:ext cx="1330816" cy="276999"/>
          </a:xfrm>
          <a:prstGeom prst="rect">
            <a:avLst/>
          </a:prstGeom>
          <a:noFill/>
          <a:ln>
            <a:solidFill>
              <a:schemeClr val="accent1"/>
            </a:solidFill>
          </a:ln>
        </p:spPr>
        <p:txBody>
          <a:bodyPr wrap="square" rtlCol="0">
            <a:spAutoFit/>
          </a:bodyPr>
          <a:lstStyle/>
          <a:p>
            <a:r>
              <a:rPr lang="en-US" sz="1200" b="1" dirty="0"/>
              <a:t>Bench Center</a:t>
            </a:r>
          </a:p>
        </p:txBody>
      </p:sp>
      <p:sp>
        <p:nvSpPr>
          <p:cNvPr id="40" name="TextBox 39">
            <a:extLst>
              <a:ext uri="{FF2B5EF4-FFF2-40B4-BE49-F238E27FC236}">
                <a16:creationId xmlns:a16="http://schemas.microsoft.com/office/drawing/2014/main" xmlns="" id="{335030B8-C614-457F-AB2F-FD267E84A8BC}"/>
              </a:ext>
            </a:extLst>
          </p:cNvPr>
          <p:cNvSpPr txBox="1"/>
          <p:nvPr/>
        </p:nvSpPr>
        <p:spPr>
          <a:xfrm>
            <a:off x="7698884" y="4295295"/>
            <a:ext cx="1330816" cy="276999"/>
          </a:xfrm>
          <a:prstGeom prst="rect">
            <a:avLst/>
          </a:prstGeom>
          <a:noFill/>
          <a:ln>
            <a:solidFill>
              <a:schemeClr val="accent1"/>
            </a:solidFill>
          </a:ln>
        </p:spPr>
        <p:txBody>
          <a:bodyPr wrap="square" rtlCol="0">
            <a:spAutoFit/>
          </a:bodyPr>
          <a:lstStyle/>
          <a:p>
            <a:r>
              <a:rPr lang="en-US" sz="1200" b="1" dirty="0"/>
              <a:t>Lux Meter</a:t>
            </a:r>
          </a:p>
        </p:txBody>
      </p:sp>
      <p:sp>
        <p:nvSpPr>
          <p:cNvPr id="41" name="TextBox 40">
            <a:extLst>
              <a:ext uri="{FF2B5EF4-FFF2-40B4-BE49-F238E27FC236}">
                <a16:creationId xmlns:a16="http://schemas.microsoft.com/office/drawing/2014/main" xmlns="" id="{F4890436-3576-4E7C-97EB-52797CE11A4B}"/>
              </a:ext>
            </a:extLst>
          </p:cNvPr>
          <p:cNvSpPr txBox="1"/>
          <p:nvPr/>
        </p:nvSpPr>
        <p:spPr>
          <a:xfrm>
            <a:off x="133171" y="4297706"/>
            <a:ext cx="1715426" cy="276999"/>
          </a:xfrm>
          <a:prstGeom prst="rect">
            <a:avLst/>
          </a:prstGeom>
          <a:noFill/>
          <a:ln>
            <a:solidFill>
              <a:schemeClr val="accent1"/>
            </a:solidFill>
          </a:ln>
        </p:spPr>
        <p:txBody>
          <a:bodyPr wrap="square" rtlCol="0">
            <a:spAutoFit/>
          </a:bodyPr>
          <a:lstStyle/>
          <a:p>
            <a:r>
              <a:rPr lang="en-US" sz="1200" b="1" dirty="0"/>
              <a:t>Eddy Current Shorting</a:t>
            </a:r>
          </a:p>
        </p:txBody>
      </p:sp>
      <p:sp>
        <p:nvSpPr>
          <p:cNvPr id="42" name="TextBox 41">
            <a:extLst>
              <a:ext uri="{FF2B5EF4-FFF2-40B4-BE49-F238E27FC236}">
                <a16:creationId xmlns:a16="http://schemas.microsoft.com/office/drawing/2014/main" xmlns="" id="{FDBB63B9-A5CD-4283-BD92-5A26D59AE45A}"/>
              </a:ext>
            </a:extLst>
          </p:cNvPr>
          <p:cNvSpPr txBox="1"/>
          <p:nvPr/>
        </p:nvSpPr>
        <p:spPr>
          <a:xfrm>
            <a:off x="152865" y="6393312"/>
            <a:ext cx="1330816" cy="276999"/>
          </a:xfrm>
          <a:prstGeom prst="rect">
            <a:avLst/>
          </a:prstGeom>
          <a:noFill/>
          <a:ln>
            <a:solidFill>
              <a:schemeClr val="accent1"/>
            </a:solidFill>
          </a:ln>
        </p:spPr>
        <p:txBody>
          <a:bodyPr wrap="square" rtlCol="0">
            <a:spAutoFit/>
          </a:bodyPr>
          <a:lstStyle/>
          <a:p>
            <a:r>
              <a:rPr lang="en-US" sz="1200" b="1" dirty="0"/>
              <a:t>Bore Gauge </a:t>
            </a:r>
          </a:p>
        </p:txBody>
      </p:sp>
      <p:sp>
        <p:nvSpPr>
          <p:cNvPr id="43" name="TextBox 42">
            <a:extLst>
              <a:ext uri="{FF2B5EF4-FFF2-40B4-BE49-F238E27FC236}">
                <a16:creationId xmlns:a16="http://schemas.microsoft.com/office/drawing/2014/main" xmlns="" id="{9D882F5C-A0E6-4F9E-823A-E59DE8EF8A36}"/>
              </a:ext>
            </a:extLst>
          </p:cNvPr>
          <p:cNvSpPr txBox="1"/>
          <p:nvPr/>
        </p:nvSpPr>
        <p:spPr>
          <a:xfrm>
            <a:off x="2091586" y="6383715"/>
            <a:ext cx="1645761" cy="276999"/>
          </a:xfrm>
          <a:prstGeom prst="rect">
            <a:avLst/>
          </a:prstGeom>
          <a:noFill/>
          <a:ln>
            <a:solidFill>
              <a:schemeClr val="accent1"/>
            </a:solidFill>
          </a:ln>
        </p:spPr>
        <p:txBody>
          <a:bodyPr wrap="square" rtlCol="0">
            <a:spAutoFit/>
          </a:bodyPr>
          <a:lstStyle/>
          <a:p>
            <a:r>
              <a:rPr lang="en-US" sz="1200" b="1" dirty="0"/>
              <a:t>Digital Micrometer</a:t>
            </a:r>
          </a:p>
        </p:txBody>
      </p:sp>
      <p:sp>
        <p:nvSpPr>
          <p:cNvPr id="44" name="TextBox 43">
            <a:extLst>
              <a:ext uri="{FF2B5EF4-FFF2-40B4-BE49-F238E27FC236}">
                <a16:creationId xmlns:a16="http://schemas.microsoft.com/office/drawing/2014/main" xmlns="" id="{4A38856A-4A75-46CD-BAEA-CC84DB2A817B}"/>
              </a:ext>
            </a:extLst>
          </p:cNvPr>
          <p:cNvSpPr txBox="1"/>
          <p:nvPr/>
        </p:nvSpPr>
        <p:spPr>
          <a:xfrm>
            <a:off x="4075839" y="6393312"/>
            <a:ext cx="1330816" cy="276999"/>
          </a:xfrm>
          <a:prstGeom prst="rect">
            <a:avLst/>
          </a:prstGeom>
          <a:noFill/>
          <a:ln>
            <a:solidFill>
              <a:schemeClr val="accent1"/>
            </a:solidFill>
          </a:ln>
        </p:spPr>
        <p:txBody>
          <a:bodyPr wrap="square" rtlCol="0">
            <a:spAutoFit/>
          </a:bodyPr>
          <a:lstStyle/>
          <a:p>
            <a:r>
              <a:rPr lang="en-US" sz="1200" b="1" dirty="0"/>
              <a:t>Surface Plate </a:t>
            </a:r>
          </a:p>
        </p:txBody>
      </p:sp>
      <p:sp>
        <p:nvSpPr>
          <p:cNvPr id="45" name="TextBox 44">
            <a:extLst>
              <a:ext uri="{FF2B5EF4-FFF2-40B4-BE49-F238E27FC236}">
                <a16:creationId xmlns:a16="http://schemas.microsoft.com/office/drawing/2014/main" xmlns="" id="{881A63A1-CE9A-4477-BFC8-4D768158E180}"/>
              </a:ext>
            </a:extLst>
          </p:cNvPr>
          <p:cNvSpPr txBox="1"/>
          <p:nvPr/>
        </p:nvSpPr>
        <p:spPr>
          <a:xfrm>
            <a:off x="5848427" y="6387939"/>
            <a:ext cx="1330816" cy="276999"/>
          </a:xfrm>
          <a:prstGeom prst="rect">
            <a:avLst/>
          </a:prstGeom>
          <a:noFill/>
          <a:ln>
            <a:solidFill>
              <a:schemeClr val="accent1"/>
            </a:solidFill>
          </a:ln>
        </p:spPr>
        <p:txBody>
          <a:bodyPr wrap="square" rtlCol="0">
            <a:spAutoFit/>
          </a:bodyPr>
          <a:lstStyle/>
          <a:p>
            <a:r>
              <a:rPr lang="en-US" sz="1200" b="1" dirty="0"/>
              <a:t>Angle Protector </a:t>
            </a:r>
          </a:p>
        </p:txBody>
      </p:sp>
      <p:sp>
        <p:nvSpPr>
          <p:cNvPr id="46" name="TextBox 45">
            <a:extLst>
              <a:ext uri="{FF2B5EF4-FFF2-40B4-BE49-F238E27FC236}">
                <a16:creationId xmlns:a16="http://schemas.microsoft.com/office/drawing/2014/main" xmlns="" id="{B5119D51-0715-4A1F-90BB-0E5B2861D2A9}"/>
              </a:ext>
            </a:extLst>
          </p:cNvPr>
          <p:cNvSpPr txBox="1"/>
          <p:nvPr/>
        </p:nvSpPr>
        <p:spPr>
          <a:xfrm>
            <a:off x="7528141" y="6383716"/>
            <a:ext cx="1330816" cy="276999"/>
          </a:xfrm>
          <a:prstGeom prst="rect">
            <a:avLst/>
          </a:prstGeom>
          <a:noFill/>
          <a:ln>
            <a:solidFill>
              <a:schemeClr val="accent1"/>
            </a:solidFill>
          </a:ln>
        </p:spPr>
        <p:txBody>
          <a:bodyPr wrap="square" rtlCol="0">
            <a:spAutoFit/>
          </a:bodyPr>
          <a:lstStyle/>
          <a:p>
            <a:r>
              <a:rPr lang="en-US" sz="1200" b="1" dirty="0"/>
              <a:t>Digital V.C. </a:t>
            </a:r>
          </a:p>
        </p:txBody>
      </p:sp>
      <p:sp>
        <p:nvSpPr>
          <p:cNvPr id="47" name="TextBox 46">
            <a:extLst>
              <a:ext uri="{FF2B5EF4-FFF2-40B4-BE49-F238E27FC236}">
                <a16:creationId xmlns:a16="http://schemas.microsoft.com/office/drawing/2014/main" xmlns="" id="{3B9E2D9C-BBF3-44F2-94BB-CA5F22023A90}"/>
              </a:ext>
            </a:extLst>
          </p:cNvPr>
          <p:cNvSpPr txBox="1"/>
          <p:nvPr/>
        </p:nvSpPr>
        <p:spPr>
          <a:xfrm>
            <a:off x="273715" y="2415055"/>
            <a:ext cx="1330816" cy="276999"/>
          </a:xfrm>
          <a:prstGeom prst="rect">
            <a:avLst/>
          </a:prstGeom>
          <a:noFill/>
          <a:ln>
            <a:solidFill>
              <a:schemeClr val="accent1"/>
            </a:solidFill>
          </a:ln>
        </p:spPr>
        <p:txBody>
          <a:bodyPr wrap="square" rtlCol="0">
            <a:spAutoFit/>
          </a:bodyPr>
          <a:lstStyle/>
          <a:p>
            <a:r>
              <a:rPr lang="en-US" sz="1200" b="1" dirty="0"/>
              <a:t>Profile Projector </a:t>
            </a:r>
          </a:p>
        </p:txBody>
      </p:sp>
      <p:sp>
        <p:nvSpPr>
          <p:cNvPr id="48" name="TextBox 47">
            <a:extLst>
              <a:ext uri="{FF2B5EF4-FFF2-40B4-BE49-F238E27FC236}">
                <a16:creationId xmlns:a16="http://schemas.microsoft.com/office/drawing/2014/main" xmlns="" id="{13CFACEE-5B4A-4A30-AF31-5EEA9B529CB3}"/>
              </a:ext>
            </a:extLst>
          </p:cNvPr>
          <p:cNvSpPr txBox="1"/>
          <p:nvPr/>
        </p:nvSpPr>
        <p:spPr>
          <a:xfrm>
            <a:off x="2223168" y="2436129"/>
            <a:ext cx="1514179" cy="276999"/>
          </a:xfrm>
          <a:prstGeom prst="rect">
            <a:avLst/>
          </a:prstGeom>
          <a:noFill/>
          <a:ln>
            <a:solidFill>
              <a:schemeClr val="accent1"/>
            </a:solidFill>
          </a:ln>
        </p:spPr>
        <p:txBody>
          <a:bodyPr wrap="square" rtlCol="0">
            <a:spAutoFit/>
          </a:bodyPr>
          <a:lstStyle/>
          <a:p>
            <a:r>
              <a:rPr lang="en-US" sz="1200" b="1" dirty="0"/>
              <a:t>Digital Height gauge </a:t>
            </a:r>
          </a:p>
        </p:txBody>
      </p:sp>
      <p:sp>
        <p:nvSpPr>
          <p:cNvPr id="49" name="TextBox 48">
            <a:extLst>
              <a:ext uri="{FF2B5EF4-FFF2-40B4-BE49-F238E27FC236}">
                <a16:creationId xmlns:a16="http://schemas.microsoft.com/office/drawing/2014/main" xmlns="" id="{AD144F23-CE65-41A6-BE99-346EA0AB4BE1}"/>
              </a:ext>
            </a:extLst>
          </p:cNvPr>
          <p:cNvSpPr txBox="1"/>
          <p:nvPr/>
        </p:nvSpPr>
        <p:spPr>
          <a:xfrm>
            <a:off x="3931234" y="2430768"/>
            <a:ext cx="1514179" cy="276999"/>
          </a:xfrm>
          <a:prstGeom prst="rect">
            <a:avLst/>
          </a:prstGeom>
          <a:noFill/>
          <a:ln>
            <a:solidFill>
              <a:schemeClr val="accent1"/>
            </a:solidFill>
          </a:ln>
        </p:spPr>
        <p:txBody>
          <a:bodyPr wrap="square" rtlCol="0">
            <a:spAutoFit/>
          </a:bodyPr>
          <a:lstStyle/>
          <a:p>
            <a:r>
              <a:rPr lang="en-US" sz="1200" b="1" dirty="0"/>
              <a:t>Hardness Tester</a:t>
            </a:r>
          </a:p>
        </p:txBody>
      </p:sp>
      <p:sp>
        <p:nvSpPr>
          <p:cNvPr id="50" name="TextBox 49">
            <a:extLst>
              <a:ext uri="{FF2B5EF4-FFF2-40B4-BE49-F238E27FC236}">
                <a16:creationId xmlns:a16="http://schemas.microsoft.com/office/drawing/2014/main" xmlns="" id="{2A9AEB7B-1E4F-4C81-81B2-29E02DB4A374}"/>
              </a:ext>
            </a:extLst>
          </p:cNvPr>
          <p:cNvSpPr txBox="1"/>
          <p:nvPr/>
        </p:nvSpPr>
        <p:spPr>
          <a:xfrm>
            <a:off x="5639300" y="2422201"/>
            <a:ext cx="1514179" cy="276999"/>
          </a:xfrm>
          <a:prstGeom prst="rect">
            <a:avLst/>
          </a:prstGeom>
          <a:noFill/>
          <a:ln>
            <a:solidFill>
              <a:schemeClr val="accent1"/>
            </a:solidFill>
          </a:ln>
        </p:spPr>
        <p:txBody>
          <a:bodyPr wrap="square" rtlCol="0">
            <a:spAutoFit/>
          </a:bodyPr>
          <a:lstStyle/>
          <a:p>
            <a:r>
              <a:rPr lang="en-US" sz="1200" b="1" dirty="0"/>
              <a:t>Air Gauge Unit</a:t>
            </a:r>
          </a:p>
        </p:txBody>
      </p:sp>
      <p:sp>
        <p:nvSpPr>
          <p:cNvPr id="51" name="TextBox 50">
            <a:extLst>
              <a:ext uri="{FF2B5EF4-FFF2-40B4-BE49-F238E27FC236}">
                <a16:creationId xmlns:a16="http://schemas.microsoft.com/office/drawing/2014/main" xmlns="" id="{9C9B6D9A-3C62-4AA1-BFED-B280F567A965}"/>
              </a:ext>
            </a:extLst>
          </p:cNvPr>
          <p:cNvSpPr txBox="1"/>
          <p:nvPr/>
        </p:nvSpPr>
        <p:spPr>
          <a:xfrm>
            <a:off x="7388646" y="2430767"/>
            <a:ext cx="1514179" cy="276999"/>
          </a:xfrm>
          <a:prstGeom prst="rect">
            <a:avLst/>
          </a:prstGeom>
          <a:noFill/>
          <a:ln>
            <a:solidFill>
              <a:schemeClr val="accent1"/>
            </a:solidFill>
          </a:ln>
        </p:spPr>
        <p:txBody>
          <a:bodyPr wrap="square" rtlCol="0">
            <a:spAutoFit/>
          </a:bodyPr>
          <a:lstStyle/>
          <a:p>
            <a:r>
              <a:rPr lang="en-US" sz="1200" b="1" dirty="0"/>
              <a:t>3 Pin wire Set </a:t>
            </a:r>
          </a:p>
        </p:txBody>
      </p:sp>
      <p:pic>
        <p:nvPicPr>
          <p:cNvPr id="53" name="Picture 52">
            <a:extLst>
              <a:ext uri="{FF2B5EF4-FFF2-40B4-BE49-F238E27FC236}">
                <a16:creationId xmlns:a16="http://schemas.microsoft.com/office/drawing/2014/main" xmlns="" id="{6D410CCB-BEAC-497D-BC9A-6EA5850FF52F}"/>
              </a:ext>
            </a:extLst>
          </p:cNvPr>
          <p:cNvPicPr>
            <a:picLocks noChangeAspect="1"/>
          </p:cNvPicPr>
          <p:nvPr/>
        </p:nvPicPr>
        <p:blipFill>
          <a:blip r:embed="rId16"/>
          <a:stretch>
            <a:fillRect/>
          </a:stretch>
        </p:blipFill>
        <p:spPr>
          <a:xfrm>
            <a:off x="5611851" y="951235"/>
            <a:ext cx="1541627" cy="1275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36</a:t>
            </a:fld>
            <a:endParaRPr lang="en-IN" dirty="0"/>
          </a:p>
        </p:txBody>
      </p:sp>
      <p:sp>
        <p:nvSpPr>
          <p:cNvPr id="5" name="TextBox 4"/>
          <p:cNvSpPr txBox="1"/>
          <p:nvPr/>
        </p:nvSpPr>
        <p:spPr>
          <a:xfrm>
            <a:off x="0" y="437308"/>
            <a:ext cx="4583018" cy="461665"/>
          </a:xfrm>
          <a:prstGeom prst="rect">
            <a:avLst/>
          </a:prstGeom>
          <a:noFill/>
        </p:spPr>
        <p:txBody>
          <a:bodyPr wrap="square" rtlCol="0">
            <a:spAutoFit/>
          </a:bodyPr>
          <a:lstStyle/>
          <a:p>
            <a:r>
              <a:rPr lang="en-US" sz="2400" b="1" u="sng" dirty="0" smtClean="0">
                <a:solidFill>
                  <a:srgbClr val="7030A0"/>
                </a:solidFill>
                <a:latin typeface="Californian FB" pitchFamily="18" charset="0"/>
              </a:rPr>
              <a:t>Ultrasonic Cleaning Machine  </a:t>
            </a:r>
            <a:endParaRPr lang="en-US" sz="2400" b="1" u="sng" dirty="0">
              <a:solidFill>
                <a:srgbClr val="7030A0"/>
              </a:solidFill>
              <a:latin typeface="Californian FB" pitchFamily="18" charset="0"/>
            </a:endParaRPr>
          </a:p>
        </p:txBody>
      </p:sp>
      <p:sp>
        <p:nvSpPr>
          <p:cNvPr id="6" name="TextBox 5"/>
          <p:cNvSpPr txBox="1"/>
          <p:nvPr/>
        </p:nvSpPr>
        <p:spPr>
          <a:xfrm>
            <a:off x="4010140" y="6208646"/>
            <a:ext cx="5133860" cy="461665"/>
          </a:xfrm>
          <a:prstGeom prst="rect">
            <a:avLst/>
          </a:prstGeom>
          <a:noFill/>
        </p:spPr>
        <p:txBody>
          <a:bodyPr wrap="square" rtlCol="0">
            <a:spAutoFit/>
          </a:bodyPr>
          <a:lstStyle/>
          <a:p>
            <a:r>
              <a:rPr lang="en-US" sz="2400" b="1" u="sng" dirty="0" smtClean="0">
                <a:solidFill>
                  <a:srgbClr val="7030A0"/>
                </a:solidFill>
                <a:latin typeface="Californian FB" pitchFamily="18" charset="0"/>
              </a:rPr>
              <a:t>Spectro ( Chemical Testing Machine ) </a:t>
            </a:r>
            <a:endParaRPr lang="en-US" sz="2400" b="1" u="sng" dirty="0">
              <a:solidFill>
                <a:srgbClr val="7030A0"/>
              </a:solidFill>
              <a:latin typeface="Californian FB" pitchFamily="18" charset="0"/>
            </a:endParaRPr>
          </a:p>
        </p:txBody>
      </p:sp>
      <p:pic>
        <p:nvPicPr>
          <p:cNvPr id="7" name="Picture 6"/>
          <p:cNvPicPr>
            <a:picLocks noChangeAspect="1"/>
          </p:cNvPicPr>
          <p:nvPr/>
        </p:nvPicPr>
        <p:blipFill>
          <a:blip r:embed="rId2"/>
          <a:stretch>
            <a:fillRect/>
          </a:stretch>
        </p:blipFill>
        <p:spPr>
          <a:xfrm>
            <a:off x="4505898" y="3521828"/>
            <a:ext cx="4523801" cy="26868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stretch>
            <a:fillRect/>
          </a:stretch>
        </p:blipFill>
        <p:spPr>
          <a:xfrm>
            <a:off x="135894" y="1004181"/>
            <a:ext cx="4145536" cy="2676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1055749"/>
      </p:ext>
    </p:extLst>
  </p:cSld>
  <p:clrMapOvr>
    <a:masterClrMapping/>
  </p:clrMapOvr>
  <p:transition spd="slow">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37</a:t>
            </a:fld>
            <a:endParaRPr lang="en-IN" dirty="0"/>
          </a:p>
        </p:txBody>
      </p:sp>
      <p:sp>
        <p:nvSpPr>
          <p:cNvPr id="4" name="Content Placeholder 2"/>
          <p:cNvSpPr txBox="1">
            <a:spLocks/>
          </p:cNvSpPr>
          <p:nvPr/>
        </p:nvSpPr>
        <p:spPr>
          <a:xfrm>
            <a:off x="457200" y="1219200"/>
            <a:ext cx="8229600" cy="5334000"/>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p:cNvSpPr txBox="1"/>
          <p:nvPr/>
        </p:nvSpPr>
        <p:spPr>
          <a:xfrm>
            <a:off x="0" y="535574"/>
            <a:ext cx="7262948" cy="584775"/>
          </a:xfrm>
          <a:prstGeom prst="rect">
            <a:avLst/>
          </a:prstGeom>
          <a:noFill/>
        </p:spPr>
        <p:txBody>
          <a:bodyPr wrap="square" rtlCol="0">
            <a:spAutoFit/>
          </a:bodyPr>
          <a:lstStyle/>
          <a:p>
            <a:r>
              <a:rPr lang="en-US" sz="3200" b="1" u="sng" dirty="0">
                <a:solidFill>
                  <a:srgbClr val="7030A0"/>
                </a:solidFill>
                <a:latin typeface="Californian FB" pitchFamily="18" charset="0"/>
              </a:rPr>
              <a:t>List of Instruments Platting Plant </a:t>
            </a:r>
          </a:p>
        </p:txBody>
      </p:sp>
      <p:sp>
        <p:nvSpPr>
          <p:cNvPr id="6" name="Content Placeholder 2"/>
          <p:cNvSpPr txBox="1">
            <a:spLocks/>
          </p:cNvSpPr>
          <p:nvPr/>
        </p:nvSpPr>
        <p:spPr>
          <a:xfrm>
            <a:off x="183725" y="1143000"/>
            <a:ext cx="4206241" cy="5410200"/>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S.S.T. Chamber.</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Hot Plate.</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Laboratory Rectifier.</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Hull Cell.</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T.D.S. Meter.</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Laboratory Weighing M/C.</a:t>
            </a:r>
          </a:p>
          <a:p>
            <a:pPr marL="0" marR="0" lvl="0" indent="0"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Microscope.</a:t>
            </a:r>
          </a:p>
        </p:txBody>
      </p:sp>
    </p:spTree>
    <p:extLst>
      <p:ext uri="{BB962C8B-B14F-4D97-AF65-F5344CB8AC3E}">
        <p14:creationId xmlns:p14="http://schemas.microsoft.com/office/powerpoint/2010/main" val="3018770842"/>
      </p:ext>
    </p:extLst>
  </p:cSld>
  <p:clrMapOvr>
    <a:masterClrMapping/>
  </p:clrMapOvr>
  <p:transition spd="slow">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38</a:t>
            </a:fld>
            <a:endParaRPr lang="en-IN" dirty="0"/>
          </a:p>
        </p:txBody>
      </p:sp>
      <p:sp>
        <p:nvSpPr>
          <p:cNvPr id="10" name="TextBox 9"/>
          <p:cNvSpPr txBox="1"/>
          <p:nvPr/>
        </p:nvSpPr>
        <p:spPr>
          <a:xfrm>
            <a:off x="0" y="509447"/>
            <a:ext cx="7262949" cy="369332"/>
          </a:xfrm>
          <a:prstGeom prst="rect">
            <a:avLst/>
          </a:prstGeom>
          <a:noFill/>
        </p:spPr>
        <p:txBody>
          <a:bodyPr wrap="square" rtlCol="0">
            <a:spAutoFit/>
          </a:bodyPr>
          <a:lstStyle/>
          <a:p>
            <a:r>
              <a:rPr lang="en-US" b="1" u="sng" dirty="0">
                <a:solidFill>
                  <a:srgbClr val="7030A0"/>
                </a:solidFill>
                <a:latin typeface="Californian FB" pitchFamily="18" charset="0"/>
              </a:rPr>
              <a:t>Inspection Facilities</a:t>
            </a:r>
          </a:p>
        </p:txBody>
      </p:sp>
      <p:sp>
        <p:nvSpPr>
          <p:cNvPr id="38" name="TextBox 37">
            <a:extLst>
              <a:ext uri="{FF2B5EF4-FFF2-40B4-BE49-F238E27FC236}">
                <a16:creationId xmlns:a16="http://schemas.microsoft.com/office/drawing/2014/main" xmlns="" id="{E4C91D14-7F13-406F-8BDE-7E164410D1EC}"/>
              </a:ext>
            </a:extLst>
          </p:cNvPr>
          <p:cNvSpPr txBox="1"/>
          <p:nvPr/>
        </p:nvSpPr>
        <p:spPr>
          <a:xfrm>
            <a:off x="7273524" y="5841639"/>
            <a:ext cx="1470426" cy="276999"/>
          </a:xfrm>
          <a:prstGeom prst="rect">
            <a:avLst/>
          </a:prstGeom>
          <a:noFill/>
          <a:ln>
            <a:solidFill>
              <a:schemeClr val="accent1"/>
            </a:solidFill>
          </a:ln>
        </p:spPr>
        <p:txBody>
          <a:bodyPr wrap="square" rtlCol="0">
            <a:spAutoFit/>
          </a:bodyPr>
          <a:lstStyle/>
          <a:p>
            <a:r>
              <a:rPr lang="en-US" sz="1200" b="1" dirty="0"/>
              <a:t>Weigh Scale</a:t>
            </a:r>
          </a:p>
        </p:txBody>
      </p:sp>
      <p:sp>
        <p:nvSpPr>
          <p:cNvPr id="44" name="TextBox 43">
            <a:extLst>
              <a:ext uri="{FF2B5EF4-FFF2-40B4-BE49-F238E27FC236}">
                <a16:creationId xmlns:a16="http://schemas.microsoft.com/office/drawing/2014/main" xmlns="" id="{4A38856A-4A75-46CD-BAEA-CC84DB2A817B}"/>
              </a:ext>
            </a:extLst>
          </p:cNvPr>
          <p:cNvSpPr txBox="1"/>
          <p:nvPr/>
        </p:nvSpPr>
        <p:spPr>
          <a:xfrm>
            <a:off x="336394" y="5841637"/>
            <a:ext cx="1330816" cy="276999"/>
          </a:xfrm>
          <a:prstGeom prst="rect">
            <a:avLst/>
          </a:prstGeom>
          <a:noFill/>
          <a:ln>
            <a:solidFill>
              <a:schemeClr val="accent1"/>
            </a:solidFill>
          </a:ln>
        </p:spPr>
        <p:txBody>
          <a:bodyPr wrap="square" rtlCol="0">
            <a:spAutoFit/>
          </a:bodyPr>
          <a:lstStyle/>
          <a:p>
            <a:r>
              <a:rPr lang="en-US" sz="1200" b="1" dirty="0"/>
              <a:t>Hull Cell </a:t>
            </a:r>
          </a:p>
        </p:txBody>
      </p:sp>
      <p:sp>
        <p:nvSpPr>
          <p:cNvPr id="45" name="TextBox 44">
            <a:extLst>
              <a:ext uri="{FF2B5EF4-FFF2-40B4-BE49-F238E27FC236}">
                <a16:creationId xmlns:a16="http://schemas.microsoft.com/office/drawing/2014/main" xmlns="" id="{881A63A1-CE9A-4477-BFC8-4D768158E180}"/>
              </a:ext>
            </a:extLst>
          </p:cNvPr>
          <p:cNvSpPr txBox="1"/>
          <p:nvPr/>
        </p:nvSpPr>
        <p:spPr>
          <a:xfrm>
            <a:off x="3631474" y="5841638"/>
            <a:ext cx="1330816" cy="276999"/>
          </a:xfrm>
          <a:prstGeom prst="rect">
            <a:avLst/>
          </a:prstGeom>
          <a:noFill/>
          <a:ln>
            <a:solidFill>
              <a:schemeClr val="accent1"/>
            </a:solidFill>
          </a:ln>
        </p:spPr>
        <p:txBody>
          <a:bodyPr wrap="square" rtlCol="0">
            <a:spAutoFit/>
          </a:bodyPr>
          <a:lstStyle/>
          <a:p>
            <a:r>
              <a:rPr lang="en-US" sz="1200" b="1" dirty="0"/>
              <a:t>TDS Meter</a:t>
            </a:r>
          </a:p>
        </p:txBody>
      </p:sp>
      <p:sp>
        <p:nvSpPr>
          <p:cNvPr id="47" name="TextBox 46">
            <a:extLst>
              <a:ext uri="{FF2B5EF4-FFF2-40B4-BE49-F238E27FC236}">
                <a16:creationId xmlns:a16="http://schemas.microsoft.com/office/drawing/2014/main" xmlns="" id="{3B9E2D9C-BBF3-44F2-94BB-CA5F22023A90}"/>
              </a:ext>
            </a:extLst>
          </p:cNvPr>
          <p:cNvSpPr txBox="1"/>
          <p:nvPr/>
        </p:nvSpPr>
        <p:spPr>
          <a:xfrm>
            <a:off x="428647" y="3036084"/>
            <a:ext cx="1330816" cy="276999"/>
          </a:xfrm>
          <a:prstGeom prst="rect">
            <a:avLst/>
          </a:prstGeom>
          <a:noFill/>
          <a:ln>
            <a:solidFill>
              <a:schemeClr val="accent1"/>
            </a:solidFill>
          </a:ln>
        </p:spPr>
        <p:txBody>
          <a:bodyPr wrap="square" rtlCol="0">
            <a:spAutoFit/>
          </a:bodyPr>
          <a:lstStyle/>
          <a:p>
            <a:r>
              <a:rPr lang="en-US" sz="1200" b="1" dirty="0"/>
              <a:t>SST Chamber </a:t>
            </a:r>
          </a:p>
        </p:txBody>
      </p:sp>
      <p:sp>
        <p:nvSpPr>
          <p:cNvPr id="49" name="TextBox 48">
            <a:extLst>
              <a:ext uri="{FF2B5EF4-FFF2-40B4-BE49-F238E27FC236}">
                <a16:creationId xmlns:a16="http://schemas.microsoft.com/office/drawing/2014/main" xmlns="" id="{AD144F23-CE65-41A6-BE99-346EA0AB4BE1}"/>
              </a:ext>
            </a:extLst>
          </p:cNvPr>
          <p:cNvSpPr txBox="1"/>
          <p:nvPr/>
        </p:nvSpPr>
        <p:spPr>
          <a:xfrm>
            <a:off x="4346940" y="3022513"/>
            <a:ext cx="1514179" cy="276999"/>
          </a:xfrm>
          <a:prstGeom prst="rect">
            <a:avLst/>
          </a:prstGeom>
          <a:noFill/>
          <a:ln>
            <a:solidFill>
              <a:schemeClr val="accent1"/>
            </a:solidFill>
          </a:ln>
        </p:spPr>
        <p:txBody>
          <a:bodyPr wrap="square" rtlCol="0">
            <a:spAutoFit/>
          </a:bodyPr>
          <a:lstStyle/>
          <a:p>
            <a:r>
              <a:rPr kumimoji="0" lang="en-US" sz="1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Laboratory Rectifier</a:t>
            </a:r>
            <a:endParaRPr lang="en-US" sz="1200" b="1" dirty="0"/>
          </a:p>
        </p:txBody>
      </p:sp>
      <p:sp>
        <p:nvSpPr>
          <p:cNvPr id="51" name="TextBox 50">
            <a:extLst>
              <a:ext uri="{FF2B5EF4-FFF2-40B4-BE49-F238E27FC236}">
                <a16:creationId xmlns:a16="http://schemas.microsoft.com/office/drawing/2014/main" xmlns="" id="{9C9B6D9A-3C62-4AA1-BFED-B280F567A965}"/>
              </a:ext>
            </a:extLst>
          </p:cNvPr>
          <p:cNvSpPr txBox="1"/>
          <p:nvPr/>
        </p:nvSpPr>
        <p:spPr>
          <a:xfrm>
            <a:off x="7273524" y="2955991"/>
            <a:ext cx="1514179" cy="276999"/>
          </a:xfrm>
          <a:prstGeom prst="rect">
            <a:avLst/>
          </a:prstGeom>
          <a:noFill/>
          <a:ln>
            <a:solidFill>
              <a:schemeClr val="accent1"/>
            </a:solidFill>
          </a:ln>
        </p:spPr>
        <p:txBody>
          <a:bodyPr wrap="square" rtlCol="0">
            <a:spAutoFit/>
          </a:bodyPr>
          <a:lstStyle/>
          <a:p>
            <a:r>
              <a:rPr lang="en-US" sz="1200" b="1" dirty="0"/>
              <a:t>Hot plate </a:t>
            </a:r>
          </a:p>
        </p:txBody>
      </p:sp>
      <p:pic>
        <p:nvPicPr>
          <p:cNvPr id="7" name="Picture 6">
            <a:extLst>
              <a:ext uri="{FF2B5EF4-FFF2-40B4-BE49-F238E27FC236}">
                <a16:creationId xmlns:a16="http://schemas.microsoft.com/office/drawing/2014/main" xmlns="" id="{4D42C16B-C7B4-4AB1-B8F6-2317B2B95FC7}"/>
              </a:ext>
            </a:extLst>
          </p:cNvPr>
          <p:cNvPicPr>
            <a:picLocks noChangeAspect="1"/>
          </p:cNvPicPr>
          <p:nvPr/>
        </p:nvPicPr>
        <p:blipFill>
          <a:blip r:embed="rId2"/>
          <a:stretch>
            <a:fillRect/>
          </a:stretch>
        </p:blipFill>
        <p:spPr>
          <a:xfrm>
            <a:off x="131677" y="895620"/>
            <a:ext cx="2913021" cy="1914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F9B44526-1AB4-4690-90E8-A75DC69C7C37}"/>
              </a:ext>
            </a:extLst>
          </p:cNvPr>
          <p:cNvPicPr>
            <a:picLocks noChangeAspect="1"/>
          </p:cNvPicPr>
          <p:nvPr/>
        </p:nvPicPr>
        <p:blipFill>
          <a:blip r:embed="rId3"/>
          <a:stretch>
            <a:fillRect/>
          </a:stretch>
        </p:blipFill>
        <p:spPr>
          <a:xfrm>
            <a:off x="3631474" y="895620"/>
            <a:ext cx="2913020" cy="1914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xmlns="" id="{0F2A20D9-AF81-4601-AE2D-9BB0EB147F29}"/>
              </a:ext>
            </a:extLst>
          </p:cNvPr>
          <p:cNvPicPr>
            <a:picLocks noChangeAspect="1"/>
          </p:cNvPicPr>
          <p:nvPr/>
        </p:nvPicPr>
        <p:blipFill>
          <a:blip r:embed="rId4"/>
          <a:stretch>
            <a:fillRect/>
          </a:stretch>
        </p:blipFill>
        <p:spPr>
          <a:xfrm>
            <a:off x="6953957" y="877860"/>
            <a:ext cx="2075744" cy="1900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xmlns="" id="{F3DC257F-40F0-4D1C-9930-A1CFC6491FC9}"/>
              </a:ext>
            </a:extLst>
          </p:cNvPr>
          <p:cNvPicPr>
            <a:picLocks noChangeAspect="1"/>
          </p:cNvPicPr>
          <p:nvPr/>
        </p:nvPicPr>
        <p:blipFill>
          <a:blip r:embed="rId5"/>
          <a:stretch>
            <a:fillRect/>
          </a:stretch>
        </p:blipFill>
        <p:spPr>
          <a:xfrm>
            <a:off x="131677" y="3429000"/>
            <a:ext cx="2182545" cy="2019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xmlns="" id="{6E0E078A-8D15-4710-B885-53F1C3CB1E60}"/>
              </a:ext>
            </a:extLst>
          </p:cNvPr>
          <p:cNvPicPr>
            <a:picLocks noChangeAspect="1"/>
          </p:cNvPicPr>
          <p:nvPr/>
        </p:nvPicPr>
        <p:blipFill>
          <a:blip r:embed="rId6"/>
          <a:stretch>
            <a:fillRect/>
          </a:stretch>
        </p:blipFill>
        <p:spPr>
          <a:xfrm>
            <a:off x="3192072" y="3429000"/>
            <a:ext cx="2759856" cy="2019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xmlns="" id="{864F2740-2732-4061-AEE5-1E33F19F21DA}"/>
              </a:ext>
            </a:extLst>
          </p:cNvPr>
          <p:cNvPicPr>
            <a:picLocks noChangeAspect="1"/>
          </p:cNvPicPr>
          <p:nvPr/>
        </p:nvPicPr>
        <p:blipFill>
          <a:blip r:embed="rId7"/>
          <a:stretch>
            <a:fillRect/>
          </a:stretch>
        </p:blipFill>
        <p:spPr>
          <a:xfrm>
            <a:off x="7038975" y="3429000"/>
            <a:ext cx="1704975" cy="2168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7445579"/>
      </p:ext>
    </p:extLst>
  </p:cSld>
  <p:clrMapOvr>
    <a:masterClrMapping/>
  </p:clrMapOvr>
  <p:transition spd="slow">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39</a:t>
            </a:fld>
            <a:endParaRPr lang="en-IN" dirty="0"/>
          </a:p>
        </p:txBody>
      </p:sp>
      <p:sp>
        <p:nvSpPr>
          <p:cNvPr id="10" name="TextBox 9"/>
          <p:cNvSpPr txBox="1"/>
          <p:nvPr/>
        </p:nvSpPr>
        <p:spPr>
          <a:xfrm>
            <a:off x="0" y="509447"/>
            <a:ext cx="9144000" cy="369332"/>
          </a:xfrm>
          <a:prstGeom prst="rect">
            <a:avLst/>
          </a:prstGeom>
          <a:noFill/>
        </p:spPr>
        <p:txBody>
          <a:bodyPr wrap="square" rtlCol="0">
            <a:spAutoFit/>
          </a:bodyPr>
          <a:lstStyle/>
          <a:p>
            <a:r>
              <a:rPr lang="en-US" b="1" u="sng" dirty="0" smtClean="0">
                <a:solidFill>
                  <a:srgbClr val="7030A0"/>
                </a:solidFill>
                <a:latin typeface="Californian FB" pitchFamily="18" charset="0"/>
              </a:rPr>
              <a:t>DOZO ROOM FOR TRAINING OF NEW EMPLOYEE AND REGULAR EMPLOYEE</a:t>
            </a:r>
            <a:endParaRPr lang="en-US" b="1" u="sng" dirty="0">
              <a:solidFill>
                <a:srgbClr val="7030A0"/>
              </a:solidFill>
              <a:latin typeface="Californian FB" pitchFamily="18" charset="0"/>
            </a:endParaRPr>
          </a:p>
        </p:txBody>
      </p:sp>
      <p:pic>
        <p:nvPicPr>
          <p:cNvPr id="35" name="Picture 34"/>
          <p:cNvPicPr>
            <a:picLocks noChangeAspect="1"/>
          </p:cNvPicPr>
          <p:nvPr/>
        </p:nvPicPr>
        <p:blipFill>
          <a:blip r:embed="rId2"/>
          <a:stretch>
            <a:fillRect/>
          </a:stretch>
        </p:blipFill>
        <p:spPr>
          <a:xfrm>
            <a:off x="2191582" y="964499"/>
            <a:ext cx="1807542" cy="2078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 name="Picture 51"/>
          <p:cNvPicPr>
            <a:picLocks noChangeAspect="1"/>
          </p:cNvPicPr>
          <p:nvPr/>
        </p:nvPicPr>
        <p:blipFill rotWithShape="1">
          <a:blip r:embed="rId3"/>
          <a:srcRect l="-1676" t="-530" r="7542" b="530"/>
          <a:stretch/>
        </p:blipFill>
        <p:spPr>
          <a:xfrm>
            <a:off x="4226676" y="980955"/>
            <a:ext cx="2475382" cy="2078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4" name="Picture 53"/>
          <p:cNvPicPr>
            <a:picLocks noChangeAspect="1"/>
          </p:cNvPicPr>
          <p:nvPr/>
        </p:nvPicPr>
        <p:blipFill>
          <a:blip r:embed="rId4"/>
          <a:stretch>
            <a:fillRect/>
          </a:stretch>
        </p:blipFill>
        <p:spPr>
          <a:xfrm>
            <a:off x="121397" y="945154"/>
            <a:ext cx="1894690" cy="2087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5" name="Picture 54"/>
          <p:cNvPicPr>
            <a:picLocks noChangeAspect="1"/>
          </p:cNvPicPr>
          <p:nvPr/>
        </p:nvPicPr>
        <p:blipFill>
          <a:blip r:embed="rId5"/>
          <a:stretch>
            <a:fillRect/>
          </a:stretch>
        </p:blipFill>
        <p:spPr>
          <a:xfrm>
            <a:off x="169653" y="3145621"/>
            <a:ext cx="2771851" cy="1811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6" name="Picture 55"/>
          <p:cNvPicPr>
            <a:picLocks noChangeAspect="1"/>
          </p:cNvPicPr>
          <p:nvPr/>
        </p:nvPicPr>
        <p:blipFill>
          <a:blip r:embed="rId6"/>
          <a:stretch>
            <a:fillRect/>
          </a:stretch>
        </p:blipFill>
        <p:spPr>
          <a:xfrm>
            <a:off x="169653" y="5070885"/>
            <a:ext cx="2771851" cy="1616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7" name="Picture 56"/>
          <p:cNvPicPr>
            <a:picLocks noChangeAspect="1"/>
          </p:cNvPicPr>
          <p:nvPr/>
        </p:nvPicPr>
        <p:blipFill>
          <a:blip r:embed="rId7"/>
          <a:stretch>
            <a:fillRect/>
          </a:stretch>
        </p:blipFill>
        <p:spPr>
          <a:xfrm>
            <a:off x="3148838" y="3145621"/>
            <a:ext cx="2877389" cy="1811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8" name="Picture 57"/>
          <p:cNvPicPr>
            <a:picLocks noChangeAspect="1"/>
          </p:cNvPicPr>
          <p:nvPr/>
        </p:nvPicPr>
        <p:blipFill>
          <a:blip r:embed="rId8"/>
          <a:stretch>
            <a:fillRect/>
          </a:stretch>
        </p:blipFill>
        <p:spPr>
          <a:xfrm>
            <a:off x="3148838" y="5069626"/>
            <a:ext cx="2877389" cy="1617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9" name="Picture 58"/>
          <p:cNvPicPr>
            <a:picLocks noChangeAspect="1"/>
          </p:cNvPicPr>
          <p:nvPr/>
        </p:nvPicPr>
        <p:blipFill>
          <a:blip r:embed="rId9"/>
          <a:stretch>
            <a:fillRect/>
          </a:stretch>
        </p:blipFill>
        <p:spPr>
          <a:xfrm>
            <a:off x="6257925" y="3145622"/>
            <a:ext cx="2686050" cy="3541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 name="Picture 60"/>
          <p:cNvPicPr>
            <a:picLocks noChangeAspect="1"/>
          </p:cNvPicPr>
          <p:nvPr/>
        </p:nvPicPr>
        <p:blipFill rotWithShape="1">
          <a:blip r:embed="rId10"/>
          <a:srcRect l="10152" r="5846"/>
          <a:stretch/>
        </p:blipFill>
        <p:spPr>
          <a:xfrm>
            <a:off x="6847986" y="945154"/>
            <a:ext cx="2181714" cy="205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4621815"/>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2D9823D-100C-497F-B29A-6820AEAF171C}"/>
              </a:ext>
            </a:extLst>
          </p:cNvPr>
          <p:cNvSpPr>
            <a:spLocks noGrp="1"/>
          </p:cNvSpPr>
          <p:nvPr>
            <p:ph type="sldNum" sz="quarter" idx="12"/>
          </p:nvPr>
        </p:nvSpPr>
        <p:spPr/>
        <p:txBody>
          <a:bodyPr/>
          <a:lstStyle/>
          <a:p>
            <a:fld id="{98B96182-EFA5-4C40-BBF1-EE18B0FEC7CE}" type="slidenum">
              <a:rPr lang="en-IN" smtClean="0"/>
              <a:pPr/>
              <a:t>4</a:t>
            </a:fld>
            <a:endParaRPr lang="en-IN" dirty="0"/>
          </a:p>
        </p:txBody>
      </p:sp>
      <p:sp>
        <p:nvSpPr>
          <p:cNvPr id="5" name="TextBox 4"/>
          <p:cNvSpPr txBox="1"/>
          <p:nvPr/>
        </p:nvSpPr>
        <p:spPr>
          <a:xfrm>
            <a:off x="156754" y="666205"/>
            <a:ext cx="3461204" cy="646331"/>
          </a:xfrm>
          <a:prstGeom prst="rect">
            <a:avLst/>
          </a:prstGeom>
          <a:noFill/>
        </p:spPr>
        <p:txBody>
          <a:bodyPr wrap="none" rtlCol="0">
            <a:spAutoFit/>
          </a:bodyPr>
          <a:lstStyle/>
          <a:p>
            <a:r>
              <a:rPr lang="en-US" sz="3600" b="1" u="sng" dirty="0">
                <a:solidFill>
                  <a:srgbClr val="7030A0"/>
                </a:solidFill>
                <a:latin typeface="Californian FB" pitchFamily="18" charset="0"/>
              </a:rPr>
              <a:t>IATF Certificate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9965" y="1216108"/>
            <a:ext cx="4845538" cy="5454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7998647"/>
      </p:ext>
    </p:extLst>
  </p:cSld>
  <p:clrMapOvr>
    <a:masterClrMapping/>
  </p:clrMapOvr>
  <p:transition spd="slow">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40</a:t>
            </a:fld>
            <a:endParaRPr lang="en-IN" dirty="0"/>
          </a:p>
        </p:txBody>
      </p:sp>
      <p:sp>
        <p:nvSpPr>
          <p:cNvPr id="4" name="Content Placeholder 2"/>
          <p:cNvSpPr txBox="1">
            <a:spLocks/>
          </p:cNvSpPr>
          <p:nvPr/>
        </p:nvSpPr>
        <p:spPr>
          <a:xfrm>
            <a:off x="0" y="1005841"/>
            <a:ext cx="9144000" cy="1981200"/>
          </a:xfrm>
          <a:prstGeom prst="rect">
            <a:avLst/>
          </a:prstGeom>
        </p:spPr>
        <p:txBody>
          <a:bodyPr vert="horz">
            <a:normAutofit lnSpcReduction="10000"/>
          </a:bodyPr>
          <a:lstStyle/>
          <a:p>
            <a:pPr marL="274320" indent="-274320">
              <a:spcBef>
                <a:spcPct val="20000"/>
              </a:spcBef>
              <a:buClr>
                <a:schemeClr val="accent3"/>
              </a:buClr>
              <a:buSzPct val="95000"/>
              <a:defRPr/>
            </a:pPr>
            <a:r>
              <a:rPr lang="en-US" sz="2600" b="1" dirty="0">
                <a:latin typeface="Times New Roman" pitchFamily="18" charset="0"/>
                <a:cs typeface="Times New Roman" pitchFamily="18" charset="0"/>
              </a:rPr>
              <a:t>    </a:t>
            </a:r>
            <a:r>
              <a:rPr lang="en-US" sz="2600" b="1" u="sng" dirty="0">
                <a:latin typeface="Times New Roman" pitchFamily="18" charset="0"/>
                <a:cs typeface="Times New Roman" pitchFamily="18" charset="0"/>
              </a:rPr>
              <a:t>100% Final Inspection to achieve zero rejection at customer </a:t>
            </a:r>
            <a:r>
              <a:rPr lang="en-US" sz="2600" b="1" dirty="0">
                <a:latin typeface="Times New Roman" pitchFamily="18" charset="0"/>
                <a:cs typeface="Times New Roman" pitchFamily="18" charset="0"/>
              </a:rPr>
              <a:t>end</a:t>
            </a:r>
            <a:r>
              <a:rPr lang="en-US" sz="2600" dirty="0">
                <a:latin typeface="Times New Roman" pitchFamily="18" charset="0"/>
                <a:cs typeface="Times New Roman" pitchFamily="18" charset="0"/>
              </a:rPr>
              <a:t>- There is separate tables for separate material in which we have made the separate section in the tables for OK material, Re-work material and Reject material. All final inspection is carried out on these tables</a:t>
            </a:r>
            <a:r>
              <a:rPr lang="en-US" sz="3200" dirty="0"/>
              <a:t>.</a:t>
            </a:r>
          </a:p>
          <a:p>
            <a:pPr marL="274320" lvl="0" indent="-274320">
              <a:spcBef>
                <a:spcPct val="20000"/>
              </a:spcBef>
              <a:buClr>
                <a:schemeClr val="accent3"/>
              </a:buClr>
              <a:buSzPct val="95000"/>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itle 1"/>
          <p:cNvSpPr txBox="1">
            <a:spLocks/>
          </p:cNvSpPr>
          <p:nvPr/>
        </p:nvSpPr>
        <p:spPr>
          <a:xfrm>
            <a:off x="533400" y="5943600"/>
            <a:ext cx="4038600" cy="6858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sng"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rPr>
              <a:t>Table for </a:t>
            </a:r>
            <a:r>
              <a:rPr lang="en-US" sz="2400" b="1" u="sng" dirty="0">
                <a:solidFill>
                  <a:schemeClr val="tx2"/>
                </a:solidFill>
                <a:latin typeface="Times New Roman" pitchFamily="18" charset="0"/>
                <a:ea typeface="+mj-ea"/>
                <a:cs typeface="Times New Roman" pitchFamily="18" charset="0"/>
              </a:rPr>
              <a:t>final inspection</a:t>
            </a:r>
            <a:endParaRPr kumimoji="0" lang="en-US" sz="2400" b="1" i="0" u="sng"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sp>
        <p:nvSpPr>
          <p:cNvPr id="6" name="Title 1"/>
          <p:cNvSpPr txBox="1">
            <a:spLocks/>
          </p:cNvSpPr>
          <p:nvPr/>
        </p:nvSpPr>
        <p:spPr>
          <a:xfrm>
            <a:off x="4572000" y="6096000"/>
            <a:ext cx="4191000" cy="685800"/>
          </a:xfrm>
          <a:prstGeom prst="rect">
            <a:avLst/>
          </a:prstGeom>
        </p:spPr>
        <p:txBody>
          <a:bodyPr vert="horz" lIns="0" rIns="0" bIns="0" anchor="b">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5000" b="1" i="0" u="sng"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rPr>
              <a:t>Separate</a:t>
            </a:r>
            <a:r>
              <a:rPr kumimoji="0" lang="en-US" sz="5000" b="1" i="0" u="sng" strike="noStrike" kern="1200" cap="none" spc="0" normalizeH="0" noProof="0" dirty="0">
                <a:ln>
                  <a:noFill/>
                </a:ln>
                <a:solidFill>
                  <a:schemeClr val="tx2"/>
                </a:solidFill>
                <a:effectLst/>
                <a:uLnTx/>
                <a:uFillTx/>
                <a:latin typeface="Times New Roman" pitchFamily="18" charset="0"/>
                <a:ea typeface="+mj-ea"/>
                <a:cs typeface="Times New Roman" pitchFamily="18" charset="0"/>
              </a:rPr>
              <a:t> tables for all parts during final inspection</a:t>
            </a:r>
            <a:endParaRPr kumimoji="0" lang="en-US" sz="5000" b="1" i="0" u="sng"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pic>
        <p:nvPicPr>
          <p:cNvPr id="7" name="Picture 6"/>
          <p:cNvPicPr>
            <a:picLocks noChangeAspect="1"/>
          </p:cNvPicPr>
          <p:nvPr/>
        </p:nvPicPr>
        <p:blipFill>
          <a:blip r:embed="rId2">
            <a:lum bright="20000"/>
          </a:blip>
          <a:stretch>
            <a:fillRect/>
          </a:stretch>
        </p:blipFill>
        <p:spPr>
          <a:xfrm>
            <a:off x="457200" y="2971800"/>
            <a:ext cx="3352800" cy="3146121"/>
          </a:xfrm>
          <a:prstGeom prst="rect">
            <a:avLst/>
          </a:prstGeom>
          <a:ln w="38100">
            <a:solidFill>
              <a:schemeClr val="tx1"/>
            </a:solidFill>
          </a:ln>
        </p:spPr>
      </p:pic>
      <p:pic>
        <p:nvPicPr>
          <p:cNvPr id="8" name="Picture 7"/>
          <p:cNvPicPr>
            <a:picLocks noChangeAspect="1"/>
          </p:cNvPicPr>
          <p:nvPr/>
        </p:nvPicPr>
        <p:blipFill rotWithShape="1">
          <a:blip r:embed="rId3" cstate="print">
            <a:lum bright="20000"/>
            <a:extLst>
              <a:ext uri="{28A0092B-C50C-407E-A947-70E740481C1C}">
                <a14:useLocalDpi xmlns:a14="http://schemas.microsoft.com/office/drawing/2010/main" val="0"/>
              </a:ext>
            </a:extLst>
          </a:blip>
          <a:srcRect r="5762"/>
          <a:stretch/>
        </p:blipFill>
        <p:spPr>
          <a:xfrm>
            <a:off x="3954049" y="2967856"/>
            <a:ext cx="4732752" cy="3150065"/>
          </a:xfrm>
          <a:prstGeom prst="rect">
            <a:avLst/>
          </a:prstGeom>
          <a:ln w="38100">
            <a:solidFill>
              <a:schemeClr val="tx1"/>
            </a:solidFill>
          </a:ln>
        </p:spPr>
      </p:pic>
      <p:sp>
        <p:nvSpPr>
          <p:cNvPr id="9" name="TextBox 8"/>
          <p:cNvSpPr txBox="1"/>
          <p:nvPr/>
        </p:nvSpPr>
        <p:spPr>
          <a:xfrm>
            <a:off x="0" y="365754"/>
            <a:ext cx="7262949" cy="646331"/>
          </a:xfrm>
          <a:prstGeom prst="rect">
            <a:avLst/>
          </a:prstGeom>
          <a:noFill/>
        </p:spPr>
        <p:txBody>
          <a:bodyPr wrap="square" rtlCol="0">
            <a:spAutoFit/>
          </a:bodyPr>
          <a:lstStyle/>
          <a:p>
            <a:r>
              <a:rPr lang="en-US" sz="3600" b="1" u="sng" dirty="0">
                <a:solidFill>
                  <a:srgbClr val="7030A0"/>
                </a:solidFill>
                <a:latin typeface="Californian FB" pitchFamily="18" charset="0"/>
              </a:rPr>
              <a:t>Final Inspection</a:t>
            </a:r>
          </a:p>
        </p:txBody>
      </p:sp>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41</a:t>
            </a:fld>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762000"/>
            <a:ext cx="3429000" cy="2066524"/>
          </a:xfrm>
          <a:prstGeom prst="rect">
            <a:avLst/>
          </a:prstGeom>
          <a:ln w="38100">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895600"/>
            <a:ext cx="3368387" cy="2435843"/>
          </a:xfrm>
          <a:prstGeom prst="rect">
            <a:avLst/>
          </a:prstGeom>
          <a:ln w="38100">
            <a:solidFill>
              <a:schemeClr val="tx1"/>
            </a:solidFill>
          </a:ln>
        </p:spPr>
      </p:pic>
      <p:pic>
        <p:nvPicPr>
          <p:cNvPr id="6" name="Picture 5"/>
          <p:cNvPicPr>
            <a:picLocks noChangeAspect="1"/>
          </p:cNvPicPr>
          <p:nvPr/>
        </p:nvPicPr>
        <p:blipFill>
          <a:blip r:embed="rId4"/>
          <a:stretch>
            <a:fillRect/>
          </a:stretch>
        </p:blipFill>
        <p:spPr>
          <a:xfrm>
            <a:off x="4419600" y="2945600"/>
            <a:ext cx="3444658" cy="2463322"/>
          </a:xfrm>
          <a:prstGeom prst="rect">
            <a:avLst/>
          </a:prstGeom>
          <a:ln w="38100">
            <a:solidFill>
              <a:schemeClr val="tx1"/>
            </a:solidFill>
          </a:ln>
        </p:spPr>
      </p:pic>
      <p:sp>
        <p:nvSpPr>
          <p:cNvPr id="7" name="TextBox 6"/>
          <p:cNvSpPr txBox="1"/>
          <p:nvPr/>
        </p:nvSpPr>
        <p:spPr>
          <a:xfrm>
            <a:off x="1066800" y="5486400"/>
            <a:ext cx="6639895" cy="923330"/>
          </a:xfrm>
          <a:prstGeom prst="rect">
            <a:avLst/>
          </a:prstGeom>
          <a:noFill/>
        </p:spPr>
        <p:txBody>
          <a:bodyPr wrap="none" rtlCol="0">
            <a:spAutoFit/>
          </a:bodyPr>
          <a:lstStyle/>
          <a:p>
            <a:pPr>
              <a:buFont typeface="Wingdings" pitchFamily="2" charset="2"/>
              <a:buChar char="ü"/>
            </a:pPr>
            <a:r>
              <a:rPr lang="en-US" dirty="0">
                <a:latin typeface="Times New Roman" pitchFamily="18" charset="0"/>
                <a:cs typeface="Times New Roman" pitchFamily="18" charset="0"/>
              </a:rPr>
              <a:t>To create awareness about Quality ,we conducted training programs</a:t>
            </a:r>
          </a:p>
          <a:p>
            <a:pPr>
              <a:buFont typeface="Wingdings" pitchFamily="2" charset="2"/>
              <a:buChar char="ü"/>
            </a:pPr>
            <a:r>
              <a:rPr lang="en-US" dirty="0">
                <a:latin typeface="Times New Roman" pitchFamily="18" charset="0"/>
                <a:cs typeface="Times New Roman" pitchFamily="18" charset="0"/>
              </a:rPr>
              <a:t> Quality Month celebration.</a:t>
            </a:r>
          </a:p>
          <a:p>
            <a:pPr>
              <a:buFont typeface="Wingdings" pitchFamily="2" charset="2"/>
              <a:buChar char="ü"/>
            </a:pPr>
            <a:r>
              <a:rPr lang="en-US" dirty="0">
                <a:latin typeface="Times New Roman" pitchFamily="18" charset="0"/>
                <a:cs typeface="Times New Roman" pitchFamily="18" charset="0"/>
              </a:rPr>
              <a:t> Speech on Moral Values etc.</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0223" r="5161" b="33370"/>
          <a:stretch/>
        </p:blipFill>
        <p:spPr>
          <a:xfrm>
            <a:off x="533400" y="762000"/>
            <a:ext cx="3414769" cy="1990324"/>
          </a:xfrm>
          <a:prstGeom prst="rect">
            <a:avLst/>
          </a:prstGeom>
          <a:ln w="38100">
            <a:solidFill>
              <a:schemeClr val="tx1"/>
            </a:solidFill>
          </a:ln>
        </p:spPr>
      </p:pic>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42</a:t>
            </a:fld>
            <a:endParaRPr lang="en-IN" dirty="0"/>
          </a:p>
        </p:txBody>
      </p:sp>
      <p:sp>
        <p:nvSpPr>
          <p:cNvPr id="6" name="Rectangle 2"/>
          <p:cNvSpPr txBox="1">
            <a:spLocks noChangeArrowheads="1"/>
          </p:cNvSpPr>
          <p:nvPr/>
        </p:nvSpPr>
        <p:spPr>
          <a:xfrm>
            <a:off x="228600" y="756062"/>
            <a:ext cx="2476500" cy="638196"/>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dirty="0" smtClean="0">
                <a:solidFill>
                  <a:srgbClr val="7030A0"/>
                </a:solidFill>
                <a:latin typeface="Californian FB" panose="0207040306080B030204" pitchFamily="18" charset="0"/>
                <a:ea typeface="+mj-ea"/>
                <a:cs typeface="+mj-cs"/>
              </a:rPr>
              <a:t>Future plans</a:t>
            </a:r>
            <a:endParaRPr kumimoji="0" lang="en-GB" sz="3200" i="0" u="none" strike="noStrike" kern="1200" cap="none" spc="0" normalizeH="0" baseline="0" noProof="0" dirty="0">
              <a:ln>
                <a:noFill/>
              </a:ln>
              <a:solidFill>
                <a:srgbClr val="7030A0"/>
              </a:solidFill>
              <a:effectLst/>
              <a:uLnTx/>
              <a:uFillTx/>
              <a:latin typeface="Californian FB" panose="0207040306080B030204" pitchFamily="18" charset="0"/>
              <a:ea typeface="+mj-ea"/>
              <a:cs typeface="+mj-cs"/>
            </a:endParaRPr>
          </a:p>
        </p:txBody>
      </p:sp>
      <p:sp>
        <p:nvSpPr>
          <p:cNvPr id="7" name="Rectangle 3"/>
          <p:cNvSpPr txBox="1">
            <a:spLocks noChangeArrowheads="1"/>
          </p:cNvSpPr>
          <p:nvPr/>
        </p:nvSpPr>
        <p:spPr bwMode="auto">
          <a:xfrm>
            <a:off x="195263" y="1447308"/>
            <a:ext cx="8748712" cy="5223003"/>
          </a:xfrm>
          <a:prstGeom prst="rect">
            <a:avLst/>
          </a:prstGeom>
          <a:noFill/>
          <a:ln w="9525">
            <a:noFill/>
            <a:miter lim="800000"/>
            <a:headEnd/>
            <a:tailEnd/>
          </a:ln>
        </p:spPr>
        <p:txBody>
          <a:bodyPr vert="horz" wrap="square" lIns="91440" tIns="182880" rIns="91440" bIns="22860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Tx/>
              <a:buSzTx/>
              <a:buFont typeface="Wingdings" pitchFamily="2" charset="2"/>
              <a:buChar char="v"/>
              <a:tabLst/>
              <a:defRPr/>
            </a:pPr>
            <a:r>
              <a:rPr kumimoji="0" lang="en-US" sz="2400" b="0" i="0" u="none" strike="noStrike" kern="0" cap="none" spc="0" normalizeH="0" baseline="0" noProof="0" dirty="0" smtClean="0">
                <a:ln>
                  <a:noFill/>
                </a:ln>
                <a:effectLst/>
                <a:uLnTx/>
                <a:uFillTx/>
                <a:latin typeface="Cambria" panose="02040503050406030204" pitchFamily="18" charset="0"/>
                <a:cs typeface="Times New Roman" pitchFamily="18" charset="0"/>
              </a:rPr>
              <a:t>Increased</a:t>
            </a:r>
            <a:r>
              <a:rPr kumimoji="0" lang="en-US" sz="2400" b="0" i="0" u="none" strike="noStrike" kern="0" cap="none" spc="0" normalizeH="0" noProof="0" dirty="0" smtClean="0">
                <a:ln>
                  <a:noFill/>
                </a:ln>
                <a:effectLst/>
                <a:uLnTx/>
                <a:uFillTx/>
                <a:latin typeface="Cambria" panose="02040503050406030204" pitchFamily="18" charset="0"/>
                <a:cs typeface="Times New Roman" pitchFamily="18" charset="0"/>
              </a:rPr>
              <a:t> turnover by 200% up to 2023.</a:t>
            </a:r>
          </a:p>
          <a:p>
            <a:pPr marL="342900" indent="-342900" algn="just" defTabSz="914400" fontAlgn="base">
              <a:spcBef>
                <a:spcPct val="20000"/>
              </a:spcBef>
              <a:spcAft>
                <a:spcPct val="0"/>
              </a:spcAft>
              <a:buFont typeface="Wingdings" pitchFamily="2" charset="2"/>
              <a:buChar char="v"/>
              <a:defRPr/>
            </a:pPr>
            <a:r>
              <a:rPr lang="en-US" sz="2400" kern="0" dirty="0" smtClean="0">
                <a:latin typeface="Cambria" panose="02040503050406030204" pitchFamily="18" charset="0"/>
                <a:cs typeface="Times New Roman" pitchFamily="18" charset="0"/>
              </a:rPr>
              <a:t>Add Part farmer M/c (Capacity NF-11 B) Up to Dec.2023.</a:t>
            </a:r>
          </a:p>
          <a:p>
            <a:pPr marL="342900" indent="-342900" algn="just" defTabSz="914400" fontAlgn="base">
              <a:spcBef>
                <a:spcPct val="20000"/>
              </a:spcBef>
              <a:spcAft>
                <a:spcPct val="0"/>
              </a:spcAft>
              <a:buFont typeface="Wingdings" pitchFamily="2" charset="2"/>
              <a:buChar char="v"/>
              <a:defRPr/>
            </a:pPr>
            <a:r>
              <a:rPr lang="en-US" sz="2400" kern="0" dirty="0">
                <a:latin typeface="Cambria" panose="02040503050406030204" pitchFamily="18" charset="0"/>
                <a:cs typeface="Times New Roman" pitchFamily="18" charset="0"/>
              </a:rPr>
              <a:t>Add Part farmer M/c (Capacity </a:t>
            </a:r>
            <a:r>
              <a:rPr lang="en-US" sz="2400" kern="0" dirty="0" smtClean="0">
                <a:latin typeface="Cambria" panose="02040503050406030204" pitchFamily="18" charset="0"/>
                <a:cs typeface="Times New Roman" pitchFamily="18" charset="0"/>
              </a:rPr>
              <a:t>NF-19 </a:t>
            </a:r>
            <a:r>
              <a:rPr lang="en-US" sz="2400" kern="0" dirty="0">
                <a:latin typeface="Cambria" panose="02040503050406030204" pitchFamily="18" charset="0"/>
                <a:cs typeface="Times New Roman" pitchFamily="18" charset="0"/>
              </a:rPr>
              <a:t>B) Up to </a:t>
            </a:r>
            <a:r>
              <a:rPr lang="en-US" sz="2400" kern="0" dirty="0" smtClean="0">
                <a:latin typeface="Cambria" panose="02040503050406030204" pitchFamily="18" charset="0"/>
                <a:cs typeface="Times New Roman" pitchFamily="18" charset="0"/>
              </a:rPr>
              <a:t>Apr.2024.</a:t>
            </a:r>
          </a:p>
          <a:p>
            <a:pPr marL="342900" indent="-342900" algn="just" defTabSz="914400" fontAlgn="base">
              <a:spcBef>
                <a:spcPct val="20000"/>
              </a:spcBef>
              <a:spcAft>
                <a:spcPct val="0"/>
              </a:spcAft>
              <a:buFont typeface="Wingdings" pitchFamily="2" charset="2"/>
              <a:buChar char="v"/>
              <a:defRPr/>
            </a:pPr>
            <a:r>
              <a:rPr lang="en-US" sz="2400" kern="0" dirty="0" smtClean="0">
                <a:latin typeface="Cambria" panose="02040503050406030204" pitchFamily="18" charset="0"/>
                <a:cs typeface="Times New Roman" pitchFamily="18" charset="0"/>
              </a:rPr>
              <a:t>Bolt maker M8 machine up to April 2024.</a:t>
            </a:r>
          </a:p>
          <a:p>
            <a:pPr marL="342900" indent="-342900" algn="just" defTabSz="914400" fontAlgn="base">
              <a:spcBef>
                <a:spcPct val="20000"/>
              </a:spcBef>
              <a:spcAft>
                <a:spcPct val="0"/>
              </a:spcAft>
              <a:buFont typeface="Wingdings" pitchFamily="2" charset="2"/>
              <a:buChar char="v"/>
              <a:defRPr/>
            </a:pPr>
            <a:r>
              <a:rPr lang="en-US" sz="2400" kern="0" dirty="0" smtClean="0">
                <a:latin typeface="Cambria" panose="02040503050406030204" pitchFamily="18" charset="0"/>
                <a:cs typeface="Times New Roman" pitchFamily="18" charset="0"/>
              </a:rPr>
              <a:t>Bolt Maker ½ inch machine up to Aug. 2024.</a:t>
            </a:r>
          </a:p>
          <a:p>
            <a:pPr marL="342900" indent="-342900" algn="just" defTabSz="914400" fontAlgn="base">
              <a:spcBef>
                <a:spcPct val="20000"/>
              </a:spcBef>
              <a:spcAft>
                <a:spcPct val="0"/>
              </a:spcAft>
              <a:buFont typeface="Wingdings" pitchFamily="2" charset="2"/>
              <a:buChar char="v"/>
              <a:defRPr/>
            </a:pPr>
            <a:r>
              <a:rPr lang="en-US" sz="2400" kern="0" dirty="0" smtClean="0">
                <a:latin typeface="Cambria" panose="02040503050406030204" pitchFamily="18" charset="0"/>
                <a:cs typeface="Times New Roman" pitchFamily="18" charset="0"/>
              </a:rPr>
              <a:t>Add in future Automatic bin Cleaning machine Mar.2024</a:t>
            </a:r>
          </a:p>
          <a:p>
            <a:pPr marL="342900" indent="-342900" algn="just" defTabSz="914400" fontAlgn="base">
              <a:spcBef>
                <a:spcPct val="20000"/>
              </a:spcBef>
              <a:spcAft>
                <a:spcPct val="0"/>
              </a:spcAft>
              <a:buFont typeface="Wingdings" pitchFamily="2" charset="2"/>
              <a:buChar char="v"/>
              <a:defRPr/>
            </a:pPr>
            <a:r>
              <a:rPr lang="en-US" sz="2400" kern="0" dirty="0" smtClean="0">
                <a:latin typeface="Cambria" panose="02040503050406030204" pitchFamily="18" charset="0"/>
                <a:cs typeface="Times New Roman" pitchFamily="18" charset="0"/>
              </a:rPr>
              <a:t>Add in Future XRF for checking of plating thickness</a:t>
            </a:r>
            <a:r>
              <a:rPr lang="en-US" sz="2400" kern="0" dirty="0">
                <a:latin typeface="Cambria" panose="02040503050406030204" pitchFamily="18" charset="0"/>
                <a:cs typeface="Times New Roman" pitchFamily="18" charset="0"/>
              </a:rPr>
              <a:t>. </a:t>
            </a:r>
            <a:r>
              <a:rPr lang="en-US" sz="2400" kern="0" dirty="0" smtClean="0">
                <a:latin typeface="Cambria" panose="02040503050406030204" pitchFamily="18" charset="0"/>
                <a:cs typeface="Times New Roman" pitchFamily="18" charset="0"/>
              </a:rPr>
              <a:t>Mar.2024</a:t>
            </a:r>
          </a:p>
          <a:p>
            <a:pPr marL="342900" indent="-342900" algn="just" defTabSz="914400" fontAlgn="base">
              <a:spcBef>
                <a:spcPct val="20000"/>
              </a:spcBef>
              <a:spcAft>
                <a:spcPct val="0"/>
              </a:spcAft>
              <a:buFont typeface="Wingdings" pitchFamily="2" charset="2"/>
              <a:buChar char="v"/>
              <a:defRPr/>
            </a:pPr>
            <a:r>
              <a:rPr lang="en-US" sz="2400" kern="0" dirty="0" smtClean="0">
                <a:latin typeface="Cambria" panose="02040503050406030204" pitchFamily="18" charset="0"/>
                <a:cs typeface="Times New Roman" pitchFamily="18" charset="0"/>
              </a:rPr>
              <a:t>Add in future </a:t>
            </a:r>
            <a:r>
              <a:rPr lang="en-US" sz="2400" kern="0" dirty="0" err="1" smtClean="0">
                <a:latin typeface="Cambria" panose="02040503050406030204" pitchFamily="18" charset="0"/>
                <a:cs typeface="Times New Roman" pitchFamily="18" charset="0"/>
              </a:rPr>
              <a:t>Contracer</a:t>
            </a:r>
            <a:r>
              <a:rPr lang="en-US" sz="2400" kern="0" dirty="0" smtClean="0">
                <a:latin typeface="Cambria" panose="02040503050406030204" pitchFamily="18" charset="0"/>
                <a:cs typeface="Times New Roman" pitchFamily="18" charset="0"/>
              </a:rPr>
              <a:t> Machine for </a:t>
            </a:r>
            <a:r>
              <a:rPr lang="en-US" sz="2400" kern="0" dirty="0">
                <a:latin typeface="Cambria" panose="02040503050406030204" pitchFamily="18" charset="0"/>
                <a:cs typeface="Times New Roman" pitchFamily="18" charset="0"/>
              </a:rPr>
              <a:t>inspection </a:t>
            </a:r>
            <a:r>
              <a:rPr lang="en-US" sz="2400" kern="0" dirty="0" smtClean="0">
                <a:latin typeface="Cambria" panose="02040503050406030204" pitchFamily="18" charset="0"/>
                <a:cs typeface="Times New Roman" pitchFamily="18" charset="0"/>
              </a:rPr>
              <a:t>Mar.2024</a:t>
            </a:r>
          </a:p>
          <a:p>
            <a:pPr marL="342900" indent="-342900" algn="just" defTabSz="914400" fontAlgn="base">
              <a:spcBef>
                <a:spcPct val="20000"/>
              </a:spcBef>
              <a:spcAft>
                <a:spcPct val="0"/>
              </a:spcAft>
              <a:buFont typeface="Wingdings" pitchFamily="2" charset="2"/>
              <a:buChar char="v"/>
              <a:defRPr/>
            </a:pPr>
            <a:r>
              <a:rPr lang="en-US" sz="2400" kern="0" dirty="0" smtClean="0">
                <a:latin typeface="Cambria" panose="02040503050406030204" pitchFamily="18" charset="0"/>
                <a:cs typeface="Times New Roman" pitchFamily="18" charset="0"/>
              </a:rPr>
              <a:t>Add in future plating plant fully </a:t>
            </a:r>
            <a:r>
              <a:rPr lang="en-US" sz="2400" kern="0" dirty="0">
                <a:latin typeface="Cambria" panose="02040503050406030204" pitchFamily="18" charset="0"/>
                <a:cs typeface="Times New Roman" pitchFamily="18" charset="0"/>
              </a:rPr>
              <a:t>Automatic </a:t>
            </a:r>
            <a:r>
              <a:rPr lang="en-US" sz="2400" kern="0" dirty="0" smtClean="0">
                <a:latin typeface="Cambria" panose="02040503050406030204" pitchFamily="18" charset="0"/>
                <a:cs typeface="Times New Roman" pitchFamily="18" charset="0"/>
              </a:rPr>
              <a:t>Apr.2024</a:t>
            </a:r>
          </a:p>
          <a:p>
            <a:pPr marL="342900" indent="-342900" algn="just" defTabSz="914400" fontAlgn="base">
              <a:spcBef>
                <a:spcPct val="20000"/>
              </a:spcBef>
              <a:spcAft>
                <a:spcPct val="0"/>
              </a:spcAft>
              <a:buFont typeface="Wingdings" pitchFamily="2" charset="2"/>
              <a:buChar char="v"/>
              <a:defRPr/>
            </a:pPr>
            <a:r>
              <a:rPr lang="en-US" sz="2400" kern="0" dirty="0" smtClean="0">
                <a:latin typeface="Cambria" panose="02040503050406030204" pitchFamily="18" charset="0"/>
                <a:cs typeface="Times New Roman" pitchFamily="18" charset="0"/>
              </a:rPr>
              <a:t>Establish Unit -2 Apr.2024</a:t>
            </a:r>
            <a:endParaRPr lang="en-US" sz="2400" kern="0" dirty="0">
              <a:latin typeface="Cambria" panose="02040503050406030204" pitchFamily="18" charset="0"/>
              <a:cs typeface="Times New Roman" pitchFamily="18" charset="0"/>
            </a:endParaRPr>
          </a:p>
          <a:p>
            <a:pPr marL="342900" indent="-342900" algn="just" defTabSz="914400" fontAlgn="base">
              <a:spcBef>
                <a:spcPct val="20000"/>
              </a:spcBef>
              <a:spcAft>
                <a:spcPct val="0"/>
              </a:spcAft>
              <a:buFont typeface="Wingdings" pitchFamily="2" charset="2"/>
              <a:buChar char="v"/>
              <a:defRPr/>
            </a:pPr>
            <a:endParaRPr lang="en-US" sz="2400" kern="0" dirty="0">
              <a:latin typeface="Cambria" panose="02040503050406030204" pitchFamily="18" charset="0"/>
              <a:cs typeface="Times New Roman" pitchFamily="18" charset="0"/>
            </a:endParaRPr>
          </a:p>
          <a:p>
            <a:pPr marR="0" lvl="0" algn="just" defTabSz="914400" rtl="0" eaLnBrk="1" fontAlgn="base" latinLnBrk="0" hangingPunct="1">
              <a:lnSpc>
                <a:spcPct val="100000"/>
              </a:lnSpc>
              <a:spcBef>
                <a:spcPct val="20000"/>
              </a:spcBef>
              <a:spcAft>
                <a:spcPct val="0"/>
              </a:spcAft>
              <a:buClrTx/>
              <a:buSzTx/>
              <a:tabLst/>
              <a:defRPr/>
            </a:pPr>
            <a:endParaRPr lang="en-US" sz="2400" dirty="0">
              <a:latin typeface="Cambria" panose="02040503050406030204" pitchFamily="18" charset="0"/>
            </a:endParaRPr>
          </a:p>
          <a:p>
            <a:pPr marR="0" lvl="0" algn="just" defTabSz="914400" rtl="0" eaLnBrk="1" fontAlgn="base" latinLnBrk="0" hangingPunct="1">
              <a:lnSpc>
                <a:spcPct val="100000"/>
              </a:lnSpc>
              <a:spcBef>
                <a:spcPct val="20000"/>
              </a:spcBef>
              <a:spcAft>
                <a:spcPct val="0"/>
              </a:spcAft>
              <a:buClrTx/>
              <a:buSzTx/>
              <a:tabLst/>
              <a:defRPr/>
            </a:pPr>
            <a:endParaRPr lang="en-US" sz="2400" kern="0" dirty="0" smtClean="0">
              <a:latin typeface="Times New Roman" pitchFamily="18" charset="0"/>
              <a:cs typeface="Times New Roman" pitchFamily="18" charset="0"/>
            </a:endParaRPr>
          </a:p>
          <a:p>
            <a:pPr marR="0" lvl="0" algn="just" defTabSz="914400" rtl="0" eaLnBrk="1" fontAlgn="base" latinLnBrk="0" hangingPunct="1">
              <a:lnSpc>
                <a:spcPct val="100000"/>
              </a:lnSpc>
              <a:spcBef>
                <a:spcPct val="20000"/>
              </a:spcBef>
              <a:spcAft>
                <a:spcPct val="0"/>
              </a:spcAft>
              <a:buClrTx/>
              <a:buSzTx/>
              <a:tabLst/>
              <a:defRPr/>
            </a:pPr>
            <a:endParaRPr lang="en-US" sz="2800" kern="0" dirty="0" smtClean="0">
              <a:latin typeface="Times New Roman" pitchFamily="18" charset="0"/>
              <a:cs typeface="Times New Roman" pitchFamily="18" charset="0"/>
            </a:endParaRPr>
          </a:p>
          <a:p>
            <a:pPr marL="342900" marR="0" lvl="0" indent="-342900" algn="just" defTabSz="914400" rtl="0" eaLnBrk="1" fontAlgn="base" latinLnBrk="0" hangingPunct="1">
              <a:lnSpc>
                <a:spcPct val="100000"/>
              </a:lnSpc>
              <a:spcBef>
                <a:spcPct val="20000"/>
              </a:spcBef>
              <a:spcAft>
                <a:spcPct val="0"/>
              </a:spcAft>
              <a:buClrTx/>
              <a:buSzTx/>
              <a:buFont typeface="Wingdings" pitchFamily="2" charset="2"/>
              <a:buChar char="v"/>
              <a:tabLst/>
              <a:defRPr/>
            </a:pPr>
            <a:endParaRPr kumimoji="0" lang="en-US" sz="2800" b="0" i="0" u="none" strike="noStrike" kern="0" cap="none" spc="0" normalizeH="0" noProof="0" dirty="0" smtClean="0">
              <a:ln>
                <a:noFill/>
              </a:ln>
              <a:effectLst/>
              <a:uLnTx/>
              <a:uFillTx/>
              <a:latin typeface="Times New Roman" pitchFamily="18" charset="0"/>
              <a:cs typeface="Times New Roman" pitchFamily="18" charset="0"/>
            </a:endParaRPr>
          </a:p>
          <a:p>
            <a:pPr marL="342900" marR="0" lvl="0" indent="-342900" algn="just" defTabSz="914400" rtl="0" eaLnBrk="1" fontAlgn="base" latinLnBrk="0" hangingPunct="1">
              <a:lnSpc>
                <a:spcPct val="100000"/>
              </a:lnSpc>
              <a:spcBef>
                <a:spcPct val="20000"/>
              </a:spcBef>
              <a:spcAft>
                <a:spcPct val="0"/>
              </a:spcAft>
              <a:buClrTx/>
              <a:buSzTx/>
              <a:buFont typeface="Wingdings" pitchFamily="2" charset="2"/>
              <a:buChar char="v"/>
              <a:tabLst/>
              <a:defRPr/>
            </a:pPr>
            <a:endParaRPr lang="en-US" sz="2800" kern="0" dirty="0">
              <a:latin typeface="Times New Roman" pitchFamily="18" charset="0"/>
              <a:cs typeface="Times New Roman" pitchFamily="18" charset="0"/>
            </a:endParaRPr>
          </a:p>
          <a:p>
            <a:pPr marL="342900" marR="0" lvl="0" indent="-342900" algn="just" defTabSz="914400" rtl="0" eaLnBrk="1" fontAlgn="base" latinLnBrk="0" hangingPunct="1">
              <a:lnSpc>
                <a:spcPct val="100000"/>
              </a:lnSpc>
              <a:spcBef>
                <a:spcPct val="20000"/>
              </a:spcBef>
              <a:spcAft>
                <a:spcPct val="0"/>
              </a:spcAft>
              <a:buClrTx/>
              <a:buSzTx/>
              <a:buFont typeface="Wingdings" pitchFamily="2" charset="2"/>
              <a:buChar char="v"/>
              <a:tabLst/>
              <a:defRPr/>
            </a:pPr>
            <a:endParaRPr kumimoji="0" lang="en-US" sz="2800" b="1" i="0" u="none" strike="noStrike" kern="0" cap="none" spc="0" normalizeH="0" baseline="0" noProof="0" dirty="0">
              <a:ln>
                <a:noFill/>
              </a:ln>
              <a:effectLst/>
              <a:uLnTx/>
              <a:uFillTx/>
              <a:latin typeface="Verdana" pitchFamily="34" charset="0"/>
              <a:ea typeface="+mn-ea"/>
              <a:cs typeface="+mn-cs"/>
            </a:endParaRPr>
          </a:p>
        </p:txBody>
      </p:sp>
    </p:spTree>
    <p:extLst>
      <p:ext uri="{BB962C8B-B14F-4D97-AF65-F5344CB8AC3E}">
        <p14:creationId xmlns:p14="http://schemas.microsoft.com/office/powerpoint/2010/main" val="485792332"/>
      </p:ext>
    </p:extLst>
  </p:cSld>
  <p:clrMapOvr>
    <a:masterClrMapping/>
  </p:clrMapOvr>
  <p:transition spd="slow">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7966481-3F68-4786-ADC5-85EAB2EEF7D0}"/>
              </a:ext>
            </a:extLst>
          </p:cNvPr>
          <p:cNvSpPr>
            <a:spLocks noGrp="1"/>
          </p:cNvSpPr>
          <p:nvPr>
            <p:ph type="sldNum" sz="quarter" idx="12"/>
          </p:nvPr>
        </p:nvSpPr>
        <p:spPr/>
        <p:txBody>
          <a:bodyPr/>
          <a:lstStyle/>
          <a:p>
            <a:fld id="{98B96182-EFA5-4C40-BBF1-EE18B0FEC7CE}" type="slidenum">
              <a:rPr lang="en-IN" smtClean="0"/>
              <a:pPr/>
              <a:t>43</a:t>
            </a:fld>
            <a:endParaRPr lang="en-IN" dirty="0"/>
          </a:p>
        </p:txBody>
      </p:sp>
      <p:sp>
        <p:nvSpPr>
          <p:cNvPr id="4" name="Content Placeholder 2"/>
          <p:cNvSpPr txBox="1">
            <a:spLocks/>
          </p:cNvSpPr>
          <p:nvPr/>
        </p:nvSpPr>
        <p:spPr>
          <a:xfrm>
            <a:off x="784412" y="1676400"/>
            <a:ext cx="5992906" cy="4572000"/>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Contact US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PLOT NO. 24,</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NEAR JIND RAILWAY CROSSING FLYOVER,</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ROHTAK (HARYANA) - 124001, INDIA.</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schemeClr val="tx1"/>
                </a:solidFill>
                <a:effectLst/>
                <a:uLnTx/>
                <a:uFillTx/>
                <a:latin typeface="+mn-lt"/>
                <a:ea typeface="+mn-ea"/>
                <a:cs typeface="+mn-cs"/>
              </a:rPr>
              <a:t>E-mail</a:t>
            </a:r>
            <a:r>
              <a:rPr kumimoji="0" lang="en-US" sz="2400" b="0" i="0" u="none" strike="noStrike" kern="1200" cap="none" spc="0" normalizeH="0" baseline="0" noProof="0" dirty="0">
                <a:ln>
                  <a:noFill/>
                </a:ln>
                <a:solidFill>
                  <a:schemeClr val="tx1"/>
                </a:solidFill>
                <a:effectLst/>
                <a:uLnTx/>
                <a:uFillTx/>
                <a:latin typeface="+mn-lt"/>
                <a:ea typeface="+mn-ea"/>
                <a:cs typeface="+mn-cs"/>
              </a:rPr>
              <a:t> :- </a:t>
            </a:r>
            <a:r>
              <a:rPr kumimoji="0" lang="en-US" sz="2400" b="0" i="0" u="sng" strike="noStrike" kern="1200" cap="none" spc="0" normalizeH="0" baseline="0" noProof="0" dirty="0">
                <a:ln>
                  <a:noFill/>
                </a:ln>
                <a:solidFill>
                  <a:schemeClr val="tx1"/>
                </a:solidFill>
                <a:effectLst/>
                <a:uLnTx/>
                <a:uFillTx/>
                <a:latin typeface="+mn-lt"/>
                <a:ea typeface="+mn-ea"/>
                <a:cs typeface="+mn-cs"/>
                <a:hlinkClick r:id="rId2"/>
              </a:rPr>
              <a:t>virenderhooda@nirmalautotech.com</a:t>
            </a:r>
            <a:endParaRPr kumimoji="0" lang="en-US" sz="2400" b="0" i="0" u="sng" strike="noStrike" kern="1200" cap="none" spc="0" normalizeH="0" baseline="0" noProof="0" dirty="0">
              <a:ln>
                <a:noFill/>
              </a:ln>
              <a:solidFill>
                <a:schemeClr val="tx1"/>
              </a:solidFill>
              <a:effectLst/>
              <a:uLnTx/>
              <a:uFillTx/>
              <a:latin typeface="+mn-lt"/>
              <a:ea typeface="+mn-ea"/>
              <a:cs typeface="+mn-cs"/>
            </a:endParaRPr>
          </a:p>
          <a:p>
            <a:pPr defTabSz="914400">
              <a:lnSpc>
                <a:spcPct val="90000"/>
              </a:lnSpc>
              <a:spcBef>
                <a:spcPts val="1000"/>
              </a:spcBef>
            </a:pPr>
            <a:r>
              <a:rPr kumimoji="0" lang="en-US" sz="2400" b="1" i="0" u="sng" strike="noStrike" kern="1200" cap="none" spc="0" normalizeH="0" baseline="0" noProof="0" dirty="0">
                <a:ln>
                  <a:noFill/>
                </a:ln>
                <a:solidFill>
                  <a:schemeClr val="tx1"/>
                </a:solidFill>
                <a:effectLst/>
                <a:uLnTx/>
                <a:uFillTx/>
                <a:latin typeface="+mn-lt"/>
                <a:ea typeface="+mn-ea"/>
                <a:cs typeface="+mn-cs"/>
              </a:rPr>
              <a:t>Website</a:t>
            </a:r>
            <a:r>
              <a:rPr kumimoji="0" lang="en-US" sz="2400" b="1" i="0" u="none" strike="noStrike" kern="1200" cap="none" spc="0" normalizeH="0" baseline="0" noProof="0" dirty="0">
                <a:ln>
                  <a:noFill/>
                </a:ln>
                <a:solidFill>
                  <a:schemeClr val="tx1"/>
                </a:solidFill>
                <a:effectLst/>
                <a:uLnTx/>
                <a:uFillTx/>
                <a:latin typeface="+mn-lt"/>
                <a:ea typeface="+mn-ea"/>
                <a:cs typeface="+mn-cs"/>
              </a:rPr>
              <a:t> </a:t>
            </a:r>
            <a:r>
              <a:rPr kumimoji="0" lang="en-US" sz="2400" b="0" i="0" u="none" strike="noStrike" kern="1200" cap="none" spc="0" normalizeH="0" baseline="0" noProof="0" dirty="0">
                <a:ln>
                  <a:noFill/>
                </a:ln>
                <a:solidFill>
                  <a:schemeClr val="tx1"/>
                </a:solidFill>
                <a:effectLst/>
                <a:uLnTx/>
                <a:uFillTx/>
                <a:latin typeface="+mn-lt"/>
                <a:ea typeface="+mn-ea"/>
                <a:cs typeface="+mn-cs"/>
              </a:rPr>
              <a:t>: www.nirmalautotech.com</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Mob: +91-9992009744,  +91-9315349744</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4"/>
          <p:cNvSpPr/>
          <p:nvPr/>
        </p:nvSpPr>
        <p:spPr>
          <a:xfrm>
            <a:off x="2514600" y="990600"/>
            <a:ext cx="2988319" cy="923330"/>
          </a:xfrm>
          <a:prstGeom prst="rect">
            <a:avLst/>
          </a:prstGeom>
        </p:spPr>
        <p:txBody>
          <a:bodyPr wrap="none">
            <a:spAutoFit/>
          </a:bodyPr>
          <a:lstStyle/>
          <a:p>
            <a:r>
              <a:rPr lang="en-US" sz="5400" b="1" dirty="0">
                <a:latin typeface="Algerian" pitchFamily="82" charset="0"/>
              </a:rPr>
              <a:t>THANKS </a:t>
            </a:r>
            <a:endParaRPr lang="en-US" sz="5400" dirty="0"/>
          </a:p>
        </p:txBody>
      </p:sp>
    </p:spTree>
    <p:extLst>
      <p:ext uri="{BB962C8B-B14F-4D97-AF65-F5344CB8AC3E}">
        <p14:creationId xmlns:p14="http://schemas.microsoft.com/office/powerpoint/2010/main" val="834730229"/>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0CF85BC-AA24-4863-8B7D-93F8C4236CB2}"/>
              </a:ext>
            </a:extLst>
          </p:cNvPr>
          <p:cNvSpPr>
            <a:spLocks noGrp="1"/>
          </p:cNvSpPr>
          <p:nvPr>
            <p:ph type="sldNum" sz="quarter" idx="12"/>
          </p:nvPr>
        </p:nvSpPr>
        <p:spPr/>
        <p:txBody>
          <a:bodyPr/>
          <a:lstStyle/>
          <a:p>
            <a:fld id="{98B96182-EFA5-4C40-BBF1-EE18B0FEC7CE}" type="slidenum">
              <a:rPr lang="en-IN" smtClean="0"/>
              <a:pPr/>
              <a:t>5</a:t>
            </a:fld>
            <a:endParaRPr lang="en-IN" dirty="0"/>
          </a:p>
        </p:txBody>
      </p:sp>
      <p:sp>
        <p:nvSpPr>
          <p:cNvPr id="4" name="Rectangle 3"/>
          <p:cNvSpPr txBox="1">
            <a:spLocks noChangeArrowheads="1"/>
          </p:cNvSpPr>
          <p:nvPr/>
        </p:nvSpPr>
        <p:spPr>
          <a:xfrm>
            <a:off x="265611" y="1541421"/>
            <a:ext cx="8564879" cy="3252650"/>
          </a:xfrm>
          <a:prstGeom prst="rect">
            <a:avLst/>
          </a:prstGeom>
          <a:ln w="9525">
            <a:solidFill>
              <a:schemeClr val="tx1"/>
            </a:solidFill>
          </a:ln>
        </p:spPr>
        <p:txBody>
          <a:bodyPr vert="horz" lIns="91440" tIns="45720" rIns="91440" bIns="45720" rtlCol="0">
            <a:noAutofit/>
          </a:bodyPr>
          <a:lstStyle/>
          <a:p>
            <a:pPr marL="0" marR="0" lvl="0" indent="0" defTabSz="914400" rtl="0" eaLnBrk="1" fontAlgn="auto" latinLnBrk="0" hangingPunct="1">
              <a:lnSpc>
                <a:spcPct val="90000"/>
              </a:lnSpc>
              <a:spcBef>
                <a:spcPts val="1000"/>
              </a:spcBef>
              <a:spcAft>
                <a:spcPts val="0"/>
              </a:spcAft>
              <a:buClrTx/>
              <a:buSzTx/>
              <a:buFontTx/>
              <a:buNone/>
              <a:tabLst/>
              <a:defRPr/>
            </a:pPr>
            <a:r>
              <a:rPr kumimoji="0" lang="en-US" sz="3500" i="1" u="none" strike="noStrike" kern="1200" cap="none" spc="0" normalizeH="0" baseline="0" noProof="0" dirty="0">
                <a:ln>
                  <a:noFill/>
                </a:ln>
                <a:solidFill>
                  <a:schemeClr val="tx1"/>
                </a:solidFill>
                <a:effectLst/>
                <a:uLnTx/>
                <a:uFillTx/>
                <a:latin typeface="Calibri Light" pitchFamily="34" charset="0"/>
                <a:cs typeface="Calibri Light" pitchFamily="34" charset="0"/>
              </a:rPr>
              <a:t>We at Nirmal  Autotech Industries (P) Ltd. are committed to enhance customer satisfaction by consistently providing excellence in</a:t>
            </a:r>
            <a:r>
              <a:rPr kumimoji="0" lang="en-US" sz="3500" i="1" u="none" strike="noStrike" kern="1200" cap="none" spc="0" normalizeH="0" noProof="0" dirty="0">
                <a:ln>
                  <a:noFill/>
                </a:ln>
                <a:solidFill>
                  <a:schemeClr val="tx1"/>
                </a:solidFill>
                <a:effectLst/>
                <a:uLnTx/>
                <a:uFillTx/>
                <a:latin typeface="Calibri Light" pitchFamily="34" charset="0"/>
                <a:cs typeface="Calibri Light" pitchFamily="34" charset="0"/>
              </a:rPr>
              <a:t> Q</a:t>
            </a:r>
            <a:r>
              <a:rPr kumimoji="0" lang="en-US" sz="3500" i="1" u="none" strike="noStrike" kern="1200" cap="none" spc="0" normalizeH="0" baseline="0" noProof="0" dirty="0">
                <a:ln>
                  <a:noFill/>
                </a:ln>
                <a:solidFill>
                  <a:schemeClr val="tx1"/>
                </a:solidFill>
                <a:effectLst/>
                <a:uLnTx/>
                <a:uFillTx/>
                <a:latin typeface="Calibri Light" pitchFamily="34" charset="0"/>
                <a:cs typeface="Calibri Light" pitchFamily="34" charset="0"/>
              </a:rPr>
              <a:t>uality, Cost, Delivery &amp; Development through continual improvement of the Quality Management System Performance.</a:t>
            </a:r>
          </a:p>
          <a:p>
            <a:pPr marL="0" marR="0" lvl="0" indent="0" defTabSz="914400" rtl="0" eaLnBrk="1" fontAlgn="auto" latinLnBrk="0" hangingPunct="1">
              <a:lnSpc>
                <a:spcPct val="90000"/>
              </a:lnSpc>
              <a:spcBef>
                <a:spcPts val="1000"/>
              </a:spcBef>
              <a:spcAft>
                <a:spcPts val="0"/>
              </a:spcAft>
              <a:buClrTx/>
              <a:buSzTx/>
              <a:buFontTx/>
              <a:buNone/>
              <a:tabLst/>
              <a:defRPr/>
            </a:pPr>
            <a:endParaRPr kumimoji="0" lang="en-US" sz="3500" i="1" u="none" strike="noStrike" kern="1200" cap="none" spc="0" normalizeH="0" baseline="0" noProof="0" dirty="0">
              <a:ln>
                <a:noFill/>
              </a:ln>
              <a:solidFill>
                <a:schemeClr val="tx1"/>
              </a:solidFill>
              <a:effectLst/>
              <a:uLnTx/>
              <a:uFillTx/>
              <a:latin typeface="Calibri Light" pitchFamily="34" charset="0"/>
              <a:cs typeface="Calibri Light" pitchFamily="34" charset="0"/>
            </a:endParaRPr>
          </a:p>
        </p:txBody>
      </p:sp>
      <p:sp>
        <p:nvSpPr>
          <p:cNvPr id="5" name="TextBox 4"/>
          <p:cNvSpPr txBox="1"/>
          <p:nvPr/>
        </p:nvSpPr>
        <p:spPr>
          <a:xfrm>
            <a:off x="248195" y="666205"/>
            <a:ext cx="2997937" cy="646331"/>
          </a:xfrm>
          <a:prstGeom prst="rect">
            <a:avLst/>
          </a:prstGeom>
          <a:noFill/>
        </p:spPr>
        <p:txBody>
          <a:bodyPr wrap="none" rtlCol="0">
            <a:spAutoFit/>
          </a:bodyPr>
          <a:lstStyle/>
          <a:p>
            <a:r>
              <a:rPr lang="en-US" sz="3600" b="1" u="sng" dirty="0">
                <a:solidFill>
                  <a:srgbClr val="7030A0"/>
                </a:solidFill>
                <a:latin typeface="Californian FB" pitchFamily="18" charset="0"/>
              </a:rPr>
              <a:t>Quality Policy</a:t>
            </a:r>
          </a:p>
        </p:txBody>
      </p:sp>
    </p:spTree>
    <p:extLst>
      <p:ext uri="{BB962C8B-B14F-4D97-AF65-F5344CB8AC3E}">
        <p14:creationId xmlns:p14="http://schemas.microsoft.com/office/powerpoint/2010/main" val="3497380708"/>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7877" y="505510"/>
            <a:ext cx="6858000" cy="2582466"/>
          </a:xfrm>
        </p:spPr>
        <p:txBody>
          <a:bodyPr>
            <a:normAutofit/>
          </a:bodyPr>
          <a:lstStyle/>
          <a:p>
            <a:r>
              <a:rPr lang="en-US" dirty="0" smtClean="0"/>
              <a:t/>
            </a:r>
            <a:br>
              <a:rPr lang="en-US" dirty="0" smtClean="0"/>
            </a:br>
            <a:r>
              <a:rPr lang="en-US" dirty="0" smtClean="0"/>
              <a:t/>
            </a:r>
            <a:br>
              <a:rPr lang="en-US" dirty="0" smtClean="0"/>
            </a:br>
            <a:endParaRPr lang="en-US" dirty="0"/>
          </a:p>
        </p:txBody>
      </p:sp>
      <p:pic>
        <p:nvPicPr>
          <p:cNvPr id="5" name="Picture 11">
            <a:extLst>
              <a:ext uri="{FF2B5EF4-FFF2-40B4-BE49-F238E27FC236}">
                <a16:creationId xmlns:a16="http://schemas.microsoft.com/office/drawing/2014/main" xmlns="" id="{9FB9DD67-B31A-46C0-9358-1C5C3B28B9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6501" y="1195470"/>
            <a:ext cx="723261" cy="61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8">
            <a:extLst>
              <a:ext uri="{FF2B5EF4-FFF2-40B4-BE49-F238E27FC236}">
                <a16:creationId xmlns:a16="http://schemas.microsoft.com/office/drawing/2014/main" xmlns="" id="{672DF5CF-C76B-48DC-800D-AA538CC3F5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4583" t="10417" r="36163" b="49870"/>
          <a:stretch>
            <a:fillRect/>
          </a:stretch>
        </p:blipFill>
        <p:spPr bwMode="auto">
          <a:xfrm>
            <a:off x="3739369" y="1098540"/>
            <a:ext cx="828503" cy="64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 name="Picture 13">
            <a:extLst>
              <a:ext uri="{FF2B5EF4-FFF2-40B4-BE49-F238E27FC236}">
                <a16:creationId xmlns:a16="http://schemas.microsoft.com/office/drawing/2014/main" xmlns="" id="{F7FBBA9F-BBB0-4826-B7B1-B9A00A4EF2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5973" y="1203218"/>
            <a:ext cx="881184" cy="59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0152" y="3328428"/>
            <a:ext cx="834293" cy="549926"/>
          </a:xfrm>
          <a:prstGeom prst="rect">
            <a:avLst/>
          </a:prstGeom>
        </p:spPr>
      </p:pic>
      <p:pic>
        <p:nvPicPr>
          <p:cNvPr id="12" name="Picture 30">
            <a:extLst>
              <a:ext uri="{FF2B5EF4-FFF2-40B4-BE49-F238E27FC236}">
                <a16:creationId xmlns:a16="http://schemas.microsoft.com/office/drawing/2014/main" xmlns="" id="{BB257011-B970-4607-8016-B4281D8BA5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5065" r="8302"/>
          <a:stretch>
            <a:fillRect/>
          </a:stretch>
        </p:blipFill>
        <p:spPr bwMode="auto">
          <a:xfrm>
            <a:off x="6839647" y="3302659"/>
            <a:ext cx="812935" cy="56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0698" y="3247805"/>
            <a:ext cx="897986" cy="63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73196" y="5351649"/>
            <a:ext cx="555757" cy="43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_s2057">
            <a:extLst>
              <a:ext uri="{FF2B5EF4-FFF2-40B4-BE49-F238E27FC236}">
                <a16:creationId xmlns:a16="http://schemas.microsoft.com/office/drawing/2014/main" xmlns="" id="{D983B676-4409-4979-ACDA-079AFCE8517F}"/>
              </a:ext>
            </a:extLst>
          </p:cNvPr>
          <p:cNvSpPr>
            <a:spLocks noChangeArrowheads="1"/>
          </p:cNvSpPr>
          <p:nvPr/>
        </p:nvSpPr>
        <p:spPr bwMode="auto">
          <a:xfrm>
            <a:off x="1438948" y="1875579"/>
            <a:ext cx="810752" cy="235744"/>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DIRECTOR</a:t>
            </a:r>
          </a:p>
          <a:p>
            <a:pPr algn="ctr">
              <a:lnSpc>
                <a:spcPct val="90000"/>
              </a:lnSpc>
              <a:spcBef>
                <a:spcPct val="50000"/>
              </a:spcBef>
              <a:defRPr/>
            </a:pPr>
            <a:r>
              <a:rPr lang="en-US" sz="591" dirty="0">
                <a:solidFill>
                  <a:schemeClr val="tx1"/>
                </a:solidFill>
                <a:latin typeface="Century Gothic" pitchFamily="34" charset="0"/>
                <a:cs typeface="Arial" pitchFamily="34" charset="0"/>
              </a:rPr>
              <a:t>ISHWAR HOODA</a:t>
            </a:r>
          </a:p>
        </p:txBody>
      </p:sp>
      <p:sp>
        <p:nvSpPr>
          <p:cNvPr id="22" name="_s2057">
            <a:extLst>
              <a:ext uri="{FF2B5EF4-FFF2-40B4-BE49-F238E27FC236}">
                <a16:creationId xmlns:a16="http://schemas.microsoft.com/office/drawing/2014/main" xmlns="" id="{D983B676-4409-4979-ACDA-079AFCE8517F}"/>
              </a:ext>
            </a:extLst>
          </p:cNvPr>
          <p:cNvSpPr>
            <a:spLocks noChangeArrowheads="1"/>
          </p:cNvSpPr>
          <p:nvPr/>
        </p:nvSpPr>
        <p:spPr bwMode="auto">
          <a:xfrm>
            <a:off x="3730205" y="1802744"/>
            <a:ext cx="885008" cy="266360"/>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CEO &amp; MD </a:t>
            </a:r>
          </a:p>
          <a:p>
            <a:pPr algn="ctr">
              <a:lnSpc>
                <a:spcPct val="90000"/>
              </a:lnSpc>
              <a:spcBef>
                <a:spcPct val="50000"/>
              </a:spcBef>
              <a:defRPr/>
            </a:pPr>
            <a:r>
              <a:rPr lang="en-US" sz="591" dirty="0">
                <a:solidFill>
                  <a:schemeClr val="tx1"/>
                </a:solidFill>
                <a:latin typeface="Century Gothic" pitchFamily="34" charset="0"/>
                <a:cs typeface="Arial" pitchFamily="34" charset="0"/>
              </a:rPr>
              <a:t>VIRENDER HOODA</a:t>
            </a:r>
          </a:p>
        </p:txBody>
      </p:sp>
      <p:sp>
        <p:nvSpPr>
          <p:cNvPr id="23" name="_s2057">
            <a:extLst>
              <a:ext uri="{FF2B5EF4-FFF2-40B4-BE49-F238E27FC236}">
                <a16:creationId xmlns:a16="http://schemas.microsoft.com/office/drawing/2014/main" xmlns="" id="{D983B676-4409-4979-ACDA-079AFCE8517F}"/>
              </a:ext>
            </a:extLst>
          </p:cNvPr>
          <p:cNvSpPr>
            <a:spLocks noChangeArrowheads="1"/>
          </p:cNvSpPr>
          <p:nvPr/>
        </p:nvSpPr>
        <p:spPr bwMode="auto">
          <a:xfrm>
            <a:off x="6613072" y="1808853"/>
            <a:ext cx="848940" cy="273899"/>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endParaRPr lang="en-US" sz="591" dirty="0">
              <a:solidFill>
                <a:schemeClr val="tx1"/>
              </a:solidFill>
              <a:latin typeface="Century Gothic" pitchFamily="34" charset="0"/>
              <a:cs typeface="Arial" pitchFamily="34" charset="0"/>
            </a:endParaRPr>
          </a:p>
          <a:p>
            <a:pPr algn="ctr">
              <a:lnSpc>
                <a:spcPct val="90000"/>
              </a:lnSpc>
              <a:spcBef>
                <a:spcPct val="50000"/>
              </a:spcBef>
              <a:defRPr/>
            </a:pPr>
            <a:r>
              <a:rPr lang="en-US" sz="591" dirty="0">
                <a:solidFill>
                  <a:schemeClr val="tx1"/>
                </a:solidFill>
                <a:latin typeface="Century Gothic" pitchFamily="34" charset="0"/>
                <a:cs typeface="Arial" pitchFamily="34" charset="0"/>
              </a:rPr>
              <a:t>ADMIN HEAD</a:t>
            </a:r>
          </a:p>
          <a:p>
            <a:pPr algn="ctr">
              <a:lnSpc>
                <a:spcPct val="90000"/>
              </a:lnSpc>
              <a:spcBef>
                <a:spcPct val="50000"/>
              </a:spcBef>
              <a:defRPr/>
            </a:pPr>
            <a:r>
              <a:rPr lang="en-US" sz="591" dirty="0">
                <a:solidFill>
                  <a:schemeClr val="tx1"/>
                </a:solidFill>
                <a:latin typeface="Century Gothic" pitchFamily="34" charset="0"/>
                <a:cs typeface="Arial" pitchFamily="34" charset="0"/>
              </a:rPr>
              <a:t>SUNITA </a:t>
            </a:r>
            <a:r>
              <a:rPr lang="en-US" sz="591" i="1" dirty="0">
                <a:solidFill>
                  <a:schemeClr val="tx1"/>
                </a:solidFill>
                <a:latin typeface="Century Gothic" pitchFamily="34" charset="0"/>
                <a:cs typeface="Arial" pitchFamily="34" charset="0"/>
              </a:rPr>
              <a:t>HOODA</a:t>
            </a:r>
          </a:p>
          <a:p>
            <a:pPr algn="ctr">
              <a:lnSpc>
                <a:spcPct val="90000"/>
              </a:lnSpc>
              <a:spcBef>
                <a:spcPct val="50000"/>
              </a:spcBef>
              <a:defRPr/>
            </a:pPr>
            <a:endParaRPr lang="en-US" sz="591" i="1" dirty="0">
              <a:solidFill>
                <a:schemeClr val="tx1"/>
              </a:solidFill>
              <a:latin typeface="Century Gothic" pitchFamily="34" charset="0"/>
              <a:cs typeface="Arial" pitchFamily="34" charset="0"/>
            </a:endParaRPr>
          </a:p>
        </p:txBody>
      </p:sp>
      <p:sp>
        <p:nvSpPr>
          <p:cNvPr id="24" name="_s2057">
            <a:extLst>
              <a:ext uri="{FF2B5EF4-FFF2-40B4-BE49-F238E27FC236}">
                <a16:creationId xmlns:a16="http://schemas.microsoft.com/office/drawing/2014/main" xmlns="" id="{D983B676-4409-4979-ACDA-079AFCE8517F}"/>
              </a:ext>
            </a:extLst>
          </p:cNvPr>
          <p:cNvSpPr>
            <a:spLocks noChangeArrowheads="1"/>
          </p:cNvSpPr>
          <p:nvPr/>
        </p:nvSpPr>
        <p:spPr bwMode="auto">
          <a:xfrm>
            <a:off x="3730205" y="2902741"/>
            <a:ext cx="936154" cy="240393"/>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PLANT HEAD</a:t>
            </a:r>
          </a:p>
          <a:p>
            <a:pPr algn="ctr">
              <a:lnSpc>
                <a:spcPct val="90000"/>
              </a:lnSpc>
              <a:spcBef>
                <a:spcPct val="50000"/>
              </a:spcBef>
              <a:defRPr/>
            </a:pPr>
            <a:r>
              <a:rPr lang="en-US" sz="591" dirty="0" smtClean="0">
                <a:solidFill>
                  <a:schemeClr val="tx1"/>
                </a:solidFill>
                <a:latin typeface="Century Gothic" pitchFamily="34" charset="0"/>
                <a:cs typeface="Arial" pitchFamily="34" charset="0"/>
              </a:rPr>
              <a:t>Sanjay Bhatia </a:t>
            </a:r>
            <a:endParaRPr lang="en-US" sz="591" dirty="0">
              <a:solidFill>
                <a:schemeClr val="tx1"/>
              </a:solidFill>
              <a:latin typeface="Century Gothic" pitchFamily="34" charset="0"/>
              <a:cs typeface="Arial" pitchFamily="34" charset="0"/>
            </a:endParaRPr>
          </a:p>
        </p:txBody>
      </p:sp>
      <p:sp>
        <p:nvSpPr>
          <p:cNvPr id="25" name="_s2057">
            <a:extLst>
              <a:ext uri="{FF2B5EF4-FFF2-40B4-BE49-F238E27FC236}">
                <a16:creationId xmlns:a16="http://schemas.microsoft.com/office/drawing/2014/main" xmlns="" id="{D983B676-4409-4979-ACDA-079AFCE8517F}"/>
              </a:ext>
            </a:extLst>
          </p:cNvPr>
          <p:cNvSpPr>
            <a:spLocks noChangeArrowheads="1"/>
          </p:cNvSpPr>
          <p:nvPr/>
        </p:nvSpPr>
        <p:spPr bwMode="auto">
          <a:xfrm>
            <a:off x="641378" y="4026478"/>
            <a:ext cx="810752" cy="235744"/>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QUALITY HEAD</a:t>
            </a:r>
          </a:p>
          <a:p>
            <a:pPr algn="ctr">
              <a:lnSpc>
                <a:spcPct val="90000"/>
              </a:lnSpc>
              <a:spcBef>
                <a:spcPct val="50000"/>
              </a:spcBef>
              <a:defRPr/>
            </a:pPr>
            <a:r>
              <a:rPr lang="en-US" sz="591" dirty="0">
                <a:solidFill>
                  <a:schemeClr val="tx1"/>
                </a:solidFill>
                <a:latin typeface="Century Gothic" pitchFamily="34" charset="0"/>
                <a:cs typeface="Arial" pitchFamily="34" charset="0"/>
              </a:rPr>
              <a:t>ANURUDDH SINGH</a:t>
            </a:r>
          </a:p>
        </p:txBody>
      </p:sp>
      <p:sp>
        <p:nvSpPr>
          <p:cNvPr id="26" name="_s2057">
            <a:extLst>
              <a:ext uri="{FF2B5EF4-FFF2-40B4-BE49-F238E27FC236}">
                <a16:creationId xmlns:a16="http://schemas.microsoft.com/office/drawing/2014/main" xmlns="" id="{D983B676-4409-4979-ACDA-079AFCE8517F}"/>
              </a:ext>
            </a:extLst>
          </p:cNvPr>
          <p:cNvSpPr>
            <a:spLocks noChangeArrowheads="1"/>
          </p:cNvSpPr>
          <p:nvPr/>
        </p:nvSpPr>
        <p:spPr bwMode="auto">
          <a:xfrm>
            <a:off x="976706" y="5518645"/>
            <a:ext cx="812849" cy="309962"/>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INPROCESS</a:t>
            </a:r>
          </a:p>
          <a:p>
            <a:pPr algn="ctr">
              <a:lnSpc>
                <a:spcPct val="90000"/>
              </a:lnSpc>
              <a:spcBef>
                <a:spcPct val="50000"/>
              </a:spcBef>
              <a:defRPr/>
            </a:pPr>
            <a:r>
              <a:rPr lang="en-US" sz="591" dirty="0">
                <a:solidFill>
                  <a:schemeClr val="tx1"/>
                </a:solidFill>
                <a:latin typeface="Century Gothic" pitchFamily="34" charset="0"/>
                <a:cs typeface="Arial" pitchFamily="34" charset="0"/>
              </a:rPr>
              <a:t>AJAY </a:t>
            </a:r>
          </a:p>
        </p:txBody>
      </p:sp>
      <p:sp>
        <p:nvSpPr>
          <p:cNvPr id="28" name="_s2057">
            <a:extLst>
              <a:ext uri="{FF2B5EF4-FFF2-40B4-BE49-F238E27FC236}">
                <a16:creationId xmlns:a16="http://schemas.microsoft.com/office/drawing/2014/main" xmlns="" id="{D983B676-4409-4979-ACDA-079AFCE8517F}"/>
              </a:ext>
            </a:extLst>
          </p:cNvPr>
          <p:cNvSpPr>
            <a:spLocks noChangeArrowheads="1"/>
          </p:cNvSpPr>
          <p:nvPr/>
        </p:nvSpPr>
        <p:spPr bwMode="auto">
          <a:xfrm>
            <a:off x="2414700" y="4009679"/>
            <a:ext cx="886162" cy="266557"/>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NPD HEAD</a:t>
            </a:r>
          </a:p>
          <a:p>
            <a:pPr algn="ctr">
              <a:lnSpc>
                <a:spcPct val="90000"/>
              </a:lnSpc>
              <a:spcBef>
                <a:spcPct val="50000"/>
              </a:spcBef>
              <a:defRPr/>
            </a:pPr>
            <a:r>
              <a:rPr lang="en-US" sz="591" dirty="0">
                <a:solidFill>
                  <a:schemeClr val="tx1"/>
                </a:solidFill>
                <a:latin typeface="Century Gothic" pitchFamily="34" charset="0"/>
                <a:cs typeface="Arial" pitchFamily="34" charset="0"/>
              </a:rPr>
              <a:t>SUNIL</a:t>
            </a:r>
          </a:p>
        </p:txBody>
      </p:sp>
      <p:sp>
        <p:nvSpPr>
          <p:cNvPr id="29" name="_s2057">
            <a:extLst>
              <a:ext uri="{FF2B5EF4-FFF2-40B4-BE49-F238E27FC236}">
                <a16:creationId xmlns:a16="http://schemas.microsoft.com/office/drawing/2014/main" xmlns="" id="{D983B676-4409-4979-ACDA-079AFCE8517F}"/>
              </a:ext>
            </a:extLst>
          </p:cNvPr>
          <p:cNvSpPr>
            <a:spLocks noChangeArrowheads="1"/>
          </p:cNvSpPr>
          <p:nvPr/>
        </p:nvSpPr>
        <p:spPr bwMode="auto">
          <a:xfrm>
            <a:off x="5417123" y="3910150"/>
            <a:ext cx="855290" cy="241365"/>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MANAGER (SCM)</a:t>
            </a:r>
          </a:p>
          <a:p>
            <a:pPr algn="ctr">
              <a:lnSpc>
                <a:spcPct val="90000"/>
              </a:lnSpc>
              <a:spcBef>
                <a:spcPct val="50000"/>
              </a:spcBef>
              <a:defRPr/>
            </a:pPr>
            <a:r>
              <a:rPr lang="en-US" sz="591" dirty="0">
                <a:solidFill>
                  <a:schemeClr val="tx1"/>
                </a:solidFill>
                <a:latin typeface="Century Gothic" pitchFamily="34" charset="0"/>
                <a:cs typeface="Arial" pitchFamily="34" charset="0"/>
              </a:rPr>
              <a:t>JITENDRA</a:t>
            </a:r>
          </a:p>
        </p:txBody>
      </p:sp>
      <p:sp>
        <p:nvSpPr>
          <p:cNvPr id="30" name="_s2057">
            <a:extLst>
              <a:ext uri="{FF2B5EF4-FFF2-40B4-BE49-F238E27FC236}">
                <a16:creationId xmlns:a16="http://schemas.microsoft.com/office/drawing/2014/main" xmlns="" id="{D983B676-4409-4979-ACDA-079AFCE8517F}"/>
              </a:ext>
            </a:extLst>
          </p:cNvPr>
          <p:cNvSpPr>
            <a:spLocks noChangeArrowheads="1"/>
          </p:cNvSpPr>
          <p:nvPr/>
        </p:nvSpPr>
        <p:spPr bwMode="auto">
          <a:xfrm>
            <a:off x="6807987" y="3910150"/>
            <a:ext cx="810752" cy="235744"/>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ACCOUNTS</a:t>
            </a:r>
          </a:p>
          <a:p>
            <a:pPr algn="ctr">
              <a:lnSpc>
                <a:spcPct val="90000"/>
              </a:lnSpc>
              <a:spcBef>
                <a:spcPct val="50000"/>
              </a:spcBef>
              <a:defRPr/>
            </a:pPr>
            <a:r>
              <a:rPr lang="en-US" sz="591" dirty="0">
                <a:solidFill>
                  <a:schemeClr val="tx1"/>
                </a:solidFill>
                <a:latin typeface="Century Gothic" pitchFamily="34" charset="0"/>
                <a:cs typeface="Arial" pitchFamily="34" charset="0"/>
              </a:rPr>
              <a:t>RAMAN</a:t>
            </a:r>
          </a:p>
        </p:txBody>
      </p:sp>
      <p:sp>
        <p:nvSpPr>
          <p:cNvPr id="31" name="_s2057">
            <a:extLst>
              <a:ext uri="{FF2B5EF4-FFF2-40B4-BE49-F238E27FC236}">
                <a16:creationId xmlns:a16="http://schemas.microsoft.com/office/drawing/2014/main" xmlns="" id="{D983B676-4409-4979-ACDA-079AFCE8517F}"/>
              </a:ext>
            </a:extLst>
          </p:cNvPr>
          <p:cNvSpPr>
            <a:spLocks noChangeArrowheads="1"/>
          </p:cNvSpPr>
          <p:nvPr/>
        </p:nvSpPr>
        <p:spPr bwMode="auto">
          <a:xfrm>
            <a:off x="6074100" y="5823734"/>
            <a:ext cx="799019" cy="213956"/>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PRODUCTION </a:t>
            </a:r>
          </a:p>
          <a:p>
            <a:pPr algn="ctr">
              <a:lnSpc>
                <a:spcPct val="90000"/>
              </a:lnSpc>
              <a:spcBef>
                <a:spcPct val="50000"/>
              </a:spcBef>
              <a:defRPr/>
            </a:pPr>
            <a:r>
              <a:rPr lang="en-US" sz="591" dirty="0">
                <a:solidFill>
                  <a:schemeClr val="tx1"/>
                </a:solidFill>
                <a:latin typeface="Century Gothic" pitchFamily="34" charset="0"/>
                <a:cs typeface="Arial" pitchFamily="34" charset="0"/>
              </a:rPr>
              <a:t>KRISHAN</a:t>
            </a:r>
          </a:p>
        </p:txBody>
      </p:sp>
      <p:sp>
        <p:nvSpPr>
          <p:cNvPr id="32" name="_s2057">
            <a:extLst>
              <a:ext uri="{FF2B5EF4-FFF2-40B4-BE49-F238E27FC236}">
                <a16:creationId xmlns:a16="http://schemas.microsoft.com/office/drawing/2014/main" xmlns="" id="{D983B676-4409-4979-ACDA-079AFCE8517F}"/>
              </a:ext>
            </a:extLst>
          </p:cNvPr>
          <p:cNvSpPr>
            <a:spLocks noChangeArrowheads="1"/>
          </p:cNvSpPr>
          <p:nvPr/>
        </p:nvSpPr>
        <p:spPr bwMode="auto">
          <a:xfrm>
            <a:off x="8109550" y="3900400"/>
            <a:ext cx="905668" cy="256451"/>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smtClean="0">
                <a:solidFill>
                  <a:schemeClr val="tx1"/>
                </a:solidFill>
                <a:latin typeface="Century Gothic" pitchFamily="34" charset="0"/>
                <a:cs typeface="Arial" pitchFamily="34" charset="0"/>
              </a:rPr>
              <a:t>HR</a:t>
            </a:r>
            <a:endParaRPr lang="en-US" sz="591" dirty="0">
              <a:solidFill>
                <a:schemeClr val="tx1"/>
              </a:solidFill>
              <a:latin typeface="Century Gothic" pitchFamily="34" charset="0"/>
              <a:cs typeface="Arial" pitchFamily="34" charset="0"/>
            </a:endParaRPr>
          </a:p>
          <a:p>
            <a:pPr algn="ctr">
              <a:lnSpc>
                <a:spcPct val="90000"/>
              </a:lnSpc>
              <a:spcBef>
                <a:spcPct val="50000"/>
              </a:spcBef>
              <a:defRPr/>
            </a:pPr>
            <a:r>
              <a:rPr lang="en-US" sz="591" dirty="0">
                <a:solidFill>
                  <a:schemeClr val="tx1"/>
                </a:solidFill>
                <a:latin typeface="Century Gothic" pitchFamily="34" charset="0"/>
                <a:cs typeface="Arial" pitchFamily="34" charset="0"/>
              </a:rPr>
              <a:t>VERSHA</a:t>
            </a:r>
          </a:p>
        </p:txBody>
      </p:sp>
      <p:sp>
        <p:nvSpPr>
          <p:cNvPr id="33" name="_s2057">
            <a:extLst>
              <a:ext uri="{FF2B5EF4-FFF2-40B4-BE49-F238E27FC236}">
                <a16:creationId xmlns:a16="http://schemas.microsoft.com/office/drawing/2014/main" xmlns="" id="{D983B676-4409-4979-ACDA-079AFCE8517F}"/>
              </a:ext>
            </a:extLst>
          </p:cNvPr>
          <p:cNvSpPr>
            <a:spLocks noChangeArrowheads="1"/>
          </p:cNvSpPr>
          <p:nvPr/>
        </p:nvSpPr>
        <p:spPr bwMode="auto">
          <a:xfrm>
            <a:off x="5098271" y="5802681"/>
            <a:ext cx="810752" cy="235744"/>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PRODUCTION</a:t>
            </a:r>
          </a:p>
          <a:p>
            <a:pPr algn="ctr">
              <a:lnSpc>
                <a:spcPct val="90000"/>
              </a:lnSpc>
              <a:spcBef>
                <a:spcPct val="50000"/>
              </a:spcBef>
              <a:defRPr/>
            </a:pPr>
            <a:r>
              <a:rPr lang="en-US" sz="591" dirty="0">
                <a:solidFill>
                  <a:schemeClr val="tx1"/>
                </a:solidFill>
                <a:latin typeface="Century Gothic" pitchFamily="34" charset="0"/>
                <a:cs typeface="Arial" pitchFamily="34" charset="0"/>
              </a:rPr>
              <a:t>ANOOP</a:t>
            </a:r>
          </a:p>
        </p:txBody>
      </p:sp>
      <p:sp>
        <p:nvSpPr>
          <p:cNvPr id="34" name="Rectangle 33"/>
          <p:cNvSpPr/>
          <p:nvPr/>
        </p:nvSpPr>
        <p:spPr>
          <a:xfrm>
            <a:off x="34540" y="485581"/>
            <a:ext cx="2195222" cy="35202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ORGANISATION STRUCTURE</a:t>
            </a:r>
          </a:p>
        </p:txBody>
      </p:sp>
      <p:sp>
        <p:nvSpPr>
          <p:cNvPr id="52" name="Down Arrow 51"/>
          <p:cNvSpPr/>
          <p:nvPr/>
        </p:nvSpPr>
        <p:spPr>
          <a:xfrm>
            <a:off x="4141204" y="2067659"/>
            <a:ext cx="103828" cy="14961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Bent-Up Arrow 64"/>
          <p:cNvSpPr/>
          <p:nvPr/>
        </p:nvSpPr>
        <p:spPr>
          <a:xfrm>
            <a:off x="4348081" y="2934245"/>
            <a:ext cx="34289" cy="3428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2" name="Elbow Connector 71"/>
          <p:cNvCxnSpPr/>
          <p:nvPr/>
        </p:nvCxnSpPr>
        <p:spPr>
          <a:xfrm rot="5400000">
            <a:off x="5467745" y="5189581"/>
            <a:ext cx="218685" cy="291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H="1">
            <a:off x="4980047" y="1568292"/>
            <a:ext cx="1292366" cy="95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a:off x="2373649" y="1559167"/>
            <a:ext cx="1214278" cy="103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974930" y="3059406"/>
            <a:ext cx="2719625" cy="11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6" name="Picture 1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028" y="4706990"/>
            <a:ext cx="781132" cy="715834"/>
          </a:xfrm>
          <a:prstGeom prst="rect">
            <a:avLst/>
          </a:prstGeom>
        </p:spPr>
      </p:pic>
      <p:sp>
        <p:nvSpPr>
          <p:cNvPr id="157" name="_s2057">
            <a:extLst>
              <a:ext uri="{FF2B5EF4-FFF2-40B4-BE49-F238E27FC236}">
                <a16:creationId xmlns:a16="http://schemas.microsoft.com/office/drawing/2014/main" xmlns="" id="{D983B676-4409-4979-ACDA-079AFCE8517F}"/>
              </a:ext>
            </a:extLst>
          </p:cNvPr>
          <p:cNvSpPr>
            <a:spLocks noChangeArrowheads="1"/>
          </p:cNvSpPr>
          <p:nvPr/>
        </p:nvSpPr>
        <p:spPr bwMode="auto">
          <a:xfrm>
            <a:off x="13052" y="5470299"/>
            <a:ext cx="900541" cy="343104"/>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FINAL INSPECTION</a:t>
            </a:r>
          </a:p>
          <a:p>
            <a:pPr algn="ctr">
              <a:lnSpc>
                <a:spcPct val="90000"/>
              </a:lnSpc>
              <a:spcBef>
                <a:spcPct val="50000"/>
              </a:spcBef>
              <a:defRPr/>
            </a:pPr>
            <a:r>
              <a:rPr lang="en-US" sz="591" dirty="0">
                <a:solidFill>
                  <a:schemeClr val="tx1"/>
                </a:solidFill>
                <a:latin typeface="Century Gothic" pitchFamily="34" charset="0"/>
                <a:cs typeface="Arial" pitchFamily="34" charset="0"/>
              </a:rPr>
              <a:t>ATUL </a:t>
            </a:r>
          </a:p>
        </p:txBody>
      </p:sp>
      <p:cxnSp>
        <p:nvCxnSpPr>
          <p:cNvPr id="158" name="Straight Arrow Connector 157"/>
          <p:cNvCxnSpPr/>
          <p:nvPr/>
        </p:nvCxnSpPr>
        <p:spPr>
          <a:xfrm>
            <a:off x="2784959" y="3093986"/>
            <a:ext cx="0" cy="2046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0" name="Picture 1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5913" y="4732852"/>
            <a:ext cx="758926" cy="723368"/>
          </a:xfrm>
          <a:prstGeom prst="rect">
            <a:avLst/>
          </a:prstGeom>
        </p:spPr>
      </p:pic>
      <p:pic>
        <p:nvPicPr>
          <p:cNvPr id="61" name="Picture 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9369" y="3260186"/>
            <a:ext cx="918719" cy="797794"/>
          </a:xfrm>
          <a:prstGeom prst="rect">
            <a:avLst/>
          </a:prstGeom>
        </p:spPr>
      </p:pic>
      <p:sp>
        <p:nvSpPr>
          <p:cNvPr id="69" name="_s2057">
            <a:extLst>
              <a:ext uri="{FF2B5EF4-FFF2-40B4-BE49-F238E27FC236}">
                <a16:creationId xmlns:a16="http://schemas.microsoft.com/office/drawing/2014/main" xmlns="" id="{D983B676-4409-4979-ACDA-079AFCE8517F}"/>
              </a:ext>
            </a:extLst>
          </p:cNvPr>
          <p:cNvSpPr>
            <a:spLocks noChangeArrowheads="1"/>
          </p:cNvSpPr>
          <p:nvPr/>
        </p:nvSpPr>
        <p:spPr bwMode="auto">
          <a:xfrm>
            <a:off x="3710643" y="4079387"/>
            <a:ext cx="936154" cy="240393"/>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OPERATIONS  HEAD</a:t>
            </a:r>
          </a:p>
          <a:p>
            <a:pPr algn="ctr">
              <a:lnSpc>
                <a:spcPct val="90000"/>
              </a:lnSpc>
              <a:spcBef>
                <a:spcPct val="50000"/>
              </a:spcBef>
              <a:defRPr/>
            </a:pPr>
            <a:r>
              <a:rPr lang="en-US" sz="591" dirty="0">
                <a:solidFill>
                  <a:schemeClr val="tx1"/>
                </a:solidFill>
                <a:latin typeface="Century Gothic" pitchFamily="34" charset="0"/>
                <a:cs typeface="Arial" pitchFamily="34" charset="0"/>
              </a:rPr>
              <a:t>BIJENDER KATARIA</a:t>
            </a:r>
          </a:p>
        </p:txBody>
      </p:sp>
      <p:sp>
        <p:nvSpPr>
          <p:cNvPr id="71" name="Down Arrow 70"/>
          <p:cNvSpPr/>
          <p:nvPr/>
        </p:nvSpPr>
        <p:spPr>
          <a:xfrm>
            <a:off x="4143661" y="3130858"/>
            <a:ext cx="103828" cy="14961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7" name="Straight Arrow Connector 76"/>
          <p:cNvCxnSpPr/>
          <p:nvPr/>
        </p:nvCxnSpPr>
        <p:spPr>
          <a:xfrm>
            <a:off x="6355751" y="5089982"/>
            <a:ext cx="0" cy="2536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7212271" y="3102312"/>
            <a:ext cx="0" cy="201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8505912" y="3049219"/>
            <a:ext cx="0" cy="2109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24194" y="3307685"/>
            <a:ext cx="797631" cy="602465"/>
          </a:xfrm>
          <a:prstGeom prst="rect">
            <a:avLst/>
          </a:prstGeom>
        </p:spPr>
      </p:pic>
      <p:cxnSp>
        <p:nvCxnSpPr>
          <p:cNvPr id="98" name="Straight Arrow Connector 97"/>
          <p:cNvCxnSpPr/>
          <p:nvPr/>
        </p:nvCxnSpPr>
        <p:spPr>
          <a:xfrm>
            <a:off x="2849420" y="4292080"/>
            <a:ext cx="0" cy="1939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51074" y="4270194"/>
            <a:ext cx="713809" cy="495636"/>
          </a:xfrm>
          <a:prstGeom prst="rect">
            <a:avLst/>
          </a:prstGeom>
        </p:spPr>
      </p:pic>
      <p:cxnSp>
        <p:nvCxnSpPr>
          <p:cNvPr id="102" name="Elbow Connector 101"/>
          <p:cNvCxnSpPr/>
          <p:nvPr/>
        </p:nvCxnSpPr>
        <p:spPr>
          <a:xfrm rot="5400000">
            <a:off x="5823363" y="4223989"/>
            <a:ext cx="147541" cy="259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5907979" y="3060127"/>
            <a:ext cx="4559" cy="2534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59107" y="5369680"/>
            <a:ext cx="550512" cy="426386"/>
          </a:xfrm>
          <a:prstGeom prst="rect">
            <a:avLst/>
          </a:prstGeom>
        </p:spPr>
      </p:pic>
      <p:sp>
        <p:nvSpPr>
          <p:cNvPr id="110" name="_s2057">
            <a:extLst>
              <a:ext uri="{FF2B5EF4-FFF2-40B4-BE49-F238E27FC236}">
                <a16:creationId xmlns:a16="http://schemas.microsoft.com/office/drawing/2014/main" xmlns="" id="{D983B676-4409-4979-ACDA-079AFCE8517F}"/>
              </a:ext>
            </a:extLst>
          </p:cNvPr>
          <p:cNvSpPr>
            <a:spLocks noChangeArrowheads="1"/>
          </p:cNvSpPr>
          <p:nvPr/>
        </p:nvSpPr>
        <p:spPr bwMode="auto">
          <a:xfrm>
            <a:off x="5429155" y="4822112"/>
            <a:ext cx="1044455" cy="241834"/>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SENIOR ENGINEER ( PPC)</a:t>
            </a:r>
          </a:p>
          <a:p>
            <a:pPr algn="ctr">
              <a:lnSpc>
                <a:spcPct val="90000"/>
              </a:lnSpc>
              <a:spcBef>
                <a:spcPct val="50000"/>
              </a:spcBef>
              <a:defRPr/>
            </a:pPr>
            <a:r>
              <a:rPr lang="en-US" sz="591" dirty="0">
                <a:solidFill>
                  <a:schemeClr val="tx1"/>
                </a:solidFill>
                <a:latin typeface="Century Gothic" pitchFamily="34" charset="0"/>
                <a:cs typeface="Arial" pitchFamily="34" charset="0"/>
              </a:rPr>
              <a:t>DEVENDER</a:t>
            </a:r>
          </a:p>
        </p:txBody>
      </p:sp>
      <p:cxnSp>
        <p:nvCxnSpPr>
          <p:cNvPr id="74" name="Elbow Connector 73"/>
          <p:cNvCxnSpPr/>
          <p:nvPr/>
        </p:nvCxnSpPr>
        <p:spPr>
          <a:xfrm rot="16200000" flipH="1">
            <a:off x="152028" y="4594216"/>
            <a:ext cx="278024" cy="2913"/>
          </a:xfrm>
          <a:prstGeom prst="bentConnector3">
            <a:avLst>
              <a:gd name="adj1" fmla="val 7819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_s2057">
            <a:extLst>
              <a:ext uri="{FF2B5EF4-FFF2-40B4-BE49-F238E27FC236}">
                <a16:creationId xmlns:a16="http://schemas.microsoft.com/office/drawing/2014/main" xmlns="" id="{D983B676-4409-4979-ACDA-079AFCE8517F}"/>
              </a:ext>
            </a:extLst>
          </p:cNvPr>
          <p:cNvSpPr>
            <a:spLocks noChangeArrowheads="1"/>
          </p:cNvSpPr>
          <p:nvPr/>
        </p:nvSpPr>
        <p:spPr bwMode="auto">
          <a:xfrm>
            <a:off x="1880301" y="5528324"/>
            <a:ext cx="686629" cy="255823"/>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smtClean="0">
                <a:solidFill>
                  <a:schemeClr val="tx1"/>
                </a:solidFill>
                <a:latin typeface="Century Gothic" pitchFamily="34" charset="0"/>
                <a:cs typeface="Arial" pitchFamily="34" charset="0"/>
              </a:rPr>
              <a:t>Incoming </a:t>
            </a:r>
            <a:endParaRPr lang="en-US" sz="591" dirty="0">
              <a:solidFill>
                <a:schemeClr val="tx1"/>
              </a:solidFill>
              <a:latin typeface="Century Gothic" pitchFamily="34" charset="0"/>
              <a:cs typeface="Arial" pitchFamily="34" charset="0"/>
            </a:endParaRPr>
          </a:p>
          <a:p>
            <a:pPr algn="ctr">
              <a:lnSpc>
                <a:spcPct val="90000"/>
              </a:lnSpc>
              <a:spcBef>
                <a:spcPct val="50000"/>
              </a:spcBef>
              <a:defRPr/>
            </a:pPr>
            <a:r>
              <a:rPr lang="en-US" sz="591" dirty="0">
                <a:solidFill>
                  <a:schemeClr val="tx1"/>
                </a:solidFill>
                <a:latin typeface="Century Gothic" pitchFamily="34" charset="0"/>
                <a:cs typeface="Arial" pitchFamily="34" charset="0"/>
              </a:rPr>
              <a:t>DEEPAK</a:t>
            </a:r>
          </a:p>
        </p:txBody>
      </p:sp>
      <p:cxnSp>
        <p:nvCxnSpPr>
          <p:cNvPr id="80" name="Straight Connector 79"/>
          <p:cNvCxnSpPr/>
          <p:nvPr/>
        </p:nvCxnSpPr>
        <p:spPr>
          <a:xfrm flipV="1">
            <a:off x="4666359" y="3064733"/>
            <a:ext cx="3845270" cy="146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988254" y="3070492"/>
            <a:ext cx="0" cy="2046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flipV="1">
            <a:off x="268674" y="4439947"/>
            <a:ext cx="1725379" cy="167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1955309" y="4453316"/>
            <a:ext cx="4559" cy="2534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2381" y="4683632"/>
            <a:ext cx="638181" cy="776537"/>
          </a:xfrm>
          <a:prstGeom prst="rect">
            <a:avLst/>
          </a:prstGeom>
        </p:spPr>
      </p:pic>
      <p:cxnSp>
        <p:nvCxnSpPr>
          <p:cNvPr id="94" name="Straight Arrow Connector 93"/>
          <p:cNvCxnSpPr/>
          <p:nvPr/>
        </p:nvCxnSpPr>
        <p:spPr>
          <a:xfrm>
            <a:off x="988254" y="4276236"/>
            <a:ext cx="0" cy="1939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2579243008"/>
              </p:ext>
            </p:extLst>
          </p:nvPr>
        </p:nvGraphicFramePr>
        <p:xfrm>
          <a:off x="7835877" y="485581"/>
          <a:ext cx="1308123" cy="352020"/>
        </p:xfrm>
        <a:graphic>
          <a:graphicData uri="http://schemas.openxmlformats.org/drawingml/2006/table">
            <a:tbl>
              <a:tblPr>
                <a:tableStyleId>{5C22544A-7EE6-4342-B048-85BDC9FD1C3A}</a:tableStyleId>
              </a:tblPr>
              <a:tblGrid>
                <a:gridCol w="1308123">
                  <a:extLst>
                    <a:ext uri="{9D8B030D-6E8A-4147-A177-3AD203B41FA5}">
                      <a16:colId xmlns:a16="http://schemas.microsoft.com/office/drawing/2014/main" xmlns="" val="3287353595"/>
                    </a:ext>
                  </a:extLst>
                </a:gridCol>
              </a:tblGrid>
              <a:tr h="209770">
                <a:tc>
                  <a:txBody>
                    <a:bodyPr/>
                    <a:lstStyle/>
                    <a:p>
                      <a:pPr algn="ctr" fontAlgn="ctr"/>
                      <a:r>
                        <a:rPr lang="en-US" sz="800" u="none" strike="noStrike" dirty="0">
                          <a:effectLst/>
                        </a:rPr>
                        <a:t>REF. F16HR01</a:t>
                      </a:r>
                      <a:endParaRPr lang="en-US" sz="800" b="1" i="0" u="none" strike="noStrike" dirty="0">
                        <a:solidFill>
                          <a:srgbClr val="FFFFFF"/>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xmlns="" val="4067026959"/>
                  </a:ext>
                </a:extLst>
              </a:tr>
              <a:tr h="142250">
                <a:tc>
                  <a:txBody>
                    <a:bodyPr/>
                    <a:lstStyle/>
                    <a:p>
                      <a:pPr algn="ctr" fontAlgn="ctr"/>
                      <a:r>
                        <a:rPr lang="en-US" sz="800" u="none" strike="noStrike" dirty="0">
                          <a:effectLst/>
                        </a:rPr>
                        <a:t>Rev. -00-13.3.18</a:t>
                      </a:r>
                      <a:endParaRPr lang="en-US" sz="800" b="1" i="0" u="none" strike="noStrike" dirty="0">
                        <a:solidFill>
                          <a:srgbClr val="FFFFFF"/>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xmlns="" val="2726468634"/>
                  </a:ext>
                </a:extLst>
              </a:tr>
            </a:tbl>
          </a:graphicData>
        </a:graphic>
      </p:graphicFrame>
      <p:cxnSp>
        <p:nvCxnSpPr>
          <p:cNvPr id="64" name="Straight Arrow Connector 63"/>
          <p:cNvCxnSpPr/>
          <p:nvPr/>
        </p:nvCxnSpPr>
        <p:spPr>
          <a:xfrm>
            <a:off x="1132151" y="4469542"/>
            <a:ext cx="0" cy="1939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65"/>
          <p:cNvPicPr>
            <a:picLocks noChangeAspect="1"/>
          </p:cNvPicPr>
          <p:nvPr/>
        </p:nvPicPr>
        <p:blipFill>
          <a:blip r:embed="rId16"/>
          <a:stretch>
            <a:fillRect/>
          </a:stretch>
        </p:blipFill>
        <p:spPr>
          <a:xfrm>
            <a:off x="2783026" y="4484236"/>
            <a:ext cx="773916" cy="650273"/>
          </a:xfrm>
          <a:prstGeom prst="rect">
            <a:avLst/>
          </a:prstGeom>
        </p:spPr>
      </p:pic>
      <p:sp>
        <p:nvSpPr>
          <p:cNvPr id="67" name="_s2057">
            <a:extLst>
              <a:ext uri="{FF2B5EF4-FFF2-40B4-BE49-F238E27FC236}">
                <a16:creationId xmlns:a16="http://schemas.microsoft.com/office/drawing/2014/main" xmlns="" id="{D983B676-4409-4979-ACDA-079AFCE8517F}"/>
              </a:ext>
            </a:extLst>
          </p:cNvPr>
          <p:cNvSpPr>
            <a:spLocks noChangeArrowheads="1"/>
          </p:cNvSpPr>
          <p:nvPr/>
        </p:nvSpPr>
        <p:spPr bwMode="auto">
          <a:xfrm>
            <a:off x="2728477" y="5204579"/>
            <a:ext cx="986696" cy="251641"/>
          </a:xfrm>
          <a:prstGeom prst="roundRect">
            <a:avLst>
              <a:gd name="adj" fmla="val 50000"/>
            </a:avLst>
          </a:prstGeom>
          <a:solidFill>
            <a:schemeClr val="bg1">
              <a:lumMod val="95000"/>
            </a:schemeClr>
          </a:solidFill>
          <a:ln w="3175">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50000"/>
              </a:spcBef>
              <a:defRPr/>
            </a:pPr>
            <a:r>
              <a:rPr lang="en-US" sz="591" dirty="0">
                <a:solidFill>
                  <a:schemeClr val="tx1"/>
                </a:solidFill>
                <a:latin typeface="Century Gothic" pitchFamily="34" charset="0"/>
                <a:cs typeface="Arial" pitchFamily="34" charset="0"/>
              </a:rPr>
              <a:t>NPD DESIGNER </a:t>
            </a:r>
          </a:p>
          <a:p>
            <a:pPr algn="ctr">
              <a:lnSpc>
                <a:spcPct val="90000"/>
              </a:lnSpc>
              <a:spcBef>
                <a:spcPct val="50000"/>
              </a:spcBef>
              <a:defRPr/>
            </a:pPr>
            <a:r>
              <a:rPr lang="en-US" sz="591" dirty="0" err="1" smtClean="0">
                <a:solidFill>
                  <a:schemeClr val="tx1"/>
                </a:solidFill>
                <a:latin typeface="Century Gothic" pitchFamily="34" charset="0"/>
                <a:cs typeface="Arial" pitchFamily="34" charset="0"/>
              </a:rPr>
              <a:t>Vivek</a:t>
            </a:r>
            <a:r>
              <a:rPr lang="en-US" sz="591" dirty="0" smtClean="0">
                <a:solidFill>
                  <a:schemeClr val="tx1"/>
                </a:solidFill>
                <a:latin typeface="Century Gothic" pitchFamily="34" charset="0"/>
                <a:cs typeface="Arial" pitchFamily="34" charset="0"/>
              </a:rPr>
              <a:t> </a:t>
            </a:r>
            <a:r>
              <a:rPr lang="en-US" sz="591" dirty="0" err="1" smtClean="0">
                <a:solidFill>
                  <a:schemeClr val="tx1"/>
                </a:solidFill>
                <a:latin typeface="Century Gothic" pitchFamily="34" charset="0"/>
                <a:cs typeface="Arial" pitchFamily="34" charset="0"/>
              </a:rPr>
              <a:t>saini</a:t>
            </a:r>
            <a:r>
              <a:rPr lang="en-US" sz="591" dirty="0" smtClean="0">
                <a:solidFill>
                  <a:schemeClr val="tx1"/>
                </a:solidFill>
                <a:latin typeface="Century Gothic" pitchFamily="34" charset="0"/>
                <a:cs typeface="Arial" pitchFamily="34" charset="0"/>
              </a:rPr>
              <a:t> </a:t>
            </a:r>
            <a:endParaRPr lang="en-US" sz="591" dirty="0">
              <a:solidFill>
                <a:schemeClr val="tx1"/>
              </a:solidFill>
              <a:latin typeface="Century Gothic" pitchFamily="34" charset="0"/>
              <a:cs typeface="Arial" pitchFamily="34" charset="0"/>
            </a:endParaRPr>
          </a:p>
        </p:txBody>
      </p:sp>
      <p:pic>
        <p:nvPicPr>
          <p:cNvPr id="10" name="Picture 9"/>
          <p:cNvPicPr>
            <a:picLocks noChangeAspect="1"/>
          </p:cNvPicPr>
          <p:nvPr/>
        </p:nvPicPr>
        <p:blipFill>
          <a:blip r:embed="rId17"/>
          <a:stretch>
            <a:fillRect/>
          </a:stretch>
        </p:blipFill>
        <p:spPr>
          <a:xfrm>
            <a:off x="3752590" y="2217602"/>
            <a:ext cx="840238" cy="670803"/>
          </a:xfrm>
          <a:prstGeom prst="rect">
            <a:avLst/>
          </a:prstGeom>
        </p:spPr>
      </p:pic>
      <p:pic>
        <p:nvPicPr>
          <p:cNvPr id="3" name="Picture 2"/>
          <p:cNvPicPr>
            <a:picLocks noChangeAspect="1"/>
          </p:cNvPicPr>
          <p:nvPr/>
        </p:nvPicPr>
        <p:blipFill>
          <a:blip r:embed="rId18"/>
          <a:stretch>
            <a:fillRect/>
          </a:stretch>
        </p:blipFill>
        <p:spPr>
          <a:xfrm>
            <a:off x="500856" y="3271557"/>
            <a:ext cx="1034212" cy="696446"/>
          </a:xfrm>
          <a:prstGeom prst="rect">
            <a:avLst/>
          </a:prstGeom>
        </p:spPr>
      </p:pic>
    </p:spTree>
    <p:extLst>
      <p:ext uri="{BB962C8B-B14F-4D97-AF65-F5344CB8AC3E}">
        <p14:creationId xmlns:p14="http://schemas.microsoft.com/office/powerpoint/2010/main" val="303222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87715C8-651C-4E84-A6DD-284FDDED4C61}"/>
              </a:ext>
            </a:extLst>
          </p:cNvPr>
          <p:cNvSpPr>
            <a:spLocks noGrp="1"/>
          </p:cNvSpPr>
          <p:nvPr>
            <p:ph type="sldNum" sz="quarter" idx="12"/>
          </p:nvPr>
        </p:nvSpPr>
        <p:spPr/>
        <p:txBody>
          <a:bodyPr/>
          <a:lstStyle/>
          <a:p>
            <a:fld id="{98B96182-EFA5-4C40-BBF1-EE18B0FEC7CE}" type="slidenum">
              <a:rPr lang="en-IN" smtClean="0"/>
              <a:pPr/>
              <a:t>7</a:t>
            </a:fld>
            <a:endParaRPr lang="en-IN" dirty="0"/>
          </a:p>
        </p:txBody>
      </p:sp>
      <p:sp>
        <p:nvSpPr>
          <p:cNvPr id="4" name="TextBox 3"/>
          <p:cNvSpPr txBox="1"/>
          <p:nvPr/>
        </p:nvSpPr>
        <p:spPr>
          <a:xfrm>
            <a:off x="91438" y="535573"/>
            <a:ext cx="4373313" cy="646331"/>
          </a:xfrm>
          <a:prstGeom prst="rect">
            <a:avLst/>
          </a:prstGeom>
          <a:noFill/>
        </p:spPr>
        <p:txBody>
          <a:bodyPr wrap="none" rtlCol="0">
            <a:spAutoFit/>
          </a:bodyPr>
          <a:lstStyle/>
          <a:p>
            <a:r>
              <a:rPr lang="en-US" sz="3600" b="1" u="sng" dirty="0">
                <a:solidFill>
                  <a:srgbClr val="7030A0"/>
                </a:solidFill>
                <a:latin typeface="Californian FB" pitchFamily="18" charset="0"/>
              </a:rPr>
              <a:t>Company Milestones</a:t>
            </a:r>
          </a:p>
        </p:txBody>
      </p:sp>
      <p:cxnSp>
        <p:nvCxnSpPr>
          <p:cNvPr id="5" name="Straight Connector 4"/>
          <p:cNvCxnSpPr/>
          <p:nvPr/>
        </p:nvCxnSpPr>
        <p:spPr>
          <a:xfrm>
            <a:off x="248196" y="1321530"/>
            <a:ext cx="8686800" cy="0"/>
          </a:xfrm>
          <a:prstGeom prst="line">
            <a:avLst/>
          </a:prstGeom>
          <a:ln w="28575">
            <a:solidFill>
              <a:schemeClr val="tx1">
                <a:lumMod val="95000"/>
                <a:lumOff val="5000"/>
              </a:schemeClr>
            </a:solidFill>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76200" y="1582786"/>
            <a:ext cx="13716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a:solidFill>
                  <a:schemeClr val="tx1"/>
                </a:solidFill>
                <a:latin typeface="Times New Roman" pitchFamily="18" charset="0"/>
                <a:cs typeface="Times New Roman" pitchFamily="18" charset="0"/>
              </a:rPr>
              <a:t>Foundation of Nirmal Autotech with 4 </a:t>
            </a:r>
            <a:r>
              <a:rPr lang="en-US" sz="1100" dirty="0" err="1">
                <a:solidFill>
                  <a:schemeClr val="tx1"/>
                </a:solidFill>
                <a:latin typeface="Times New Roman" pitchFamily="18" charset="0"/>
                <a:cs typeface="Times New Roman" pitchFamily="18" charset="0"/>
              </a:rPr>
              <a:t>traub</a:t>
            </a:r>
            <a:r>
              <a:rPr lang="en-US" sz="1100" dirty="0">
                <a:solidFill>
                  <a:schemeClr val="tx1"/>
                </a:solidFill>
                <a:latin typeface="Times New Roman" pitchFamily="18" charset="0"/>
                <a:cs typeface="Times New Roman" pitchFamily="18" charset="0"/>
              </a:rPr>
              <a:t> machines &amp;2 Drill machines with 10 Man power</a:t>
            </a:r>
          </a:p>
        </p:txBody>
      </p:sp>
      <p:sp>
        <p:nvSpPr>
          <p:cNvPr id="7" name="Rounded Rectangle 6"/>
          <p:cNvSpPr/>
          <p:nvPr/>
        </p:nvSpPr>
        <p:spPr>
          <a:xfrm>
            <a:off x="4680855" y="4208419"/>
            <a:ext cx="13716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a:solidFill>
                  <a:schemeClr val="tx1"/>
                </a:solidFill>
                <a:latin typeface="Times New Roman" pitchFamily="18" charset="0"/>
                <a:cs typeface="Times New Roman" pitchFamily="18" charset="0"/>
              </a:rPr>
              <a:t>Approved Green Supplier from Maruti  Suzuki India Ltd</a:t>
            </a:r>
          </a:p>
        </p:txBody>
      </p:sp>
      <p:sp>
        <p:nvSpPr>
          <p:cNvPr id="8" name="Rounded Rectangle 7"/>
          <p:cNvSpPr/>
          <p:nvPr/>
        </p:nvSpPr>
        <p:spPr>
          <a:xfrm>
            <a:off x="1554480" y="4195356"/>
            <a:ext cx="13716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a:solidFill>
                  <a:schemeClr val="tx1">
                    <a:lumMod val="85000"/>
                    <a:lumOff val="15000"/>
                  </a:schemeClr>
                </a:solidFill>
                <a:latin typeface="Times New Roman" pitchFamily="18" charset="0"/>
                <a:cs typeface="Times New Roman" pitchFamily="18" charset="0"/>
              </a:rPr>
              <a:t>Added 2 CNC Machines &amp; </a:t>
            </a:r>
          </a:p>
          <a:p>
            <a:pPr lvl="0" algn="ctr"/>
            <a:r>
              <a:rPr lang="en-US" sz="1100" dirty="0">
                <a:solidFill>
                  <a:schemeClr val="tx1">
                    <a:lumMod val="85000"/>
                    <a:lumOff val="15000"/>
                  </a:schemeClr>
                </a:solidFill>
                <a:latin typeface="Times New Roman" pitchFamily="18" charset="0"/>
                <a:cs typeface="Times New Roman" pitchFamily="18" charset="0"/>
              </a:rPr>
              <a:t>2 Traub Machines  capacity of  60 &amp; 42  Dia.</a:t>
            </a:r>
          </a:p>
          <a:p>
            <a:pPr algn="ctr"/>
            <a:endParaRPr lang="en-US" sz="1100" dirty="0">
              <a:latin typeface="Times New Roman" pitchFamily="18" charset="0"/>
              <a:cs typeface="Times New Roman" pitchFamily="18" charset="0"/>
            </a:endParaRPr>
          </a:p>
        </p:txBody>
      </p:sp>
      <p:sp>
        <p:nvSpPr>
          <p:cNvPr id="9" name="Rounded Rectangle 8"/>
          <p:cNvSpPr/>
          <p:nvPr/>
        </p:nvSpPr>
        <p:spPr>
          <a:xfrm>
            <a:off x="3054529" y="1582786"/>
            <a:ext cx="13716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a:solidFill>
                  <a:schemeClr val="tx1"/>
                </a:solidFill>
                <a:latin typeface="Times New Roman" pitchFamily="18" charset="0"/>
                <a:cs typeface="Times New Roman" pitchFamily="18" charset="0"/>
              </a:rPr>
              <a:t>Added 5 more Traub Machine&amp;3 drill machines with 40 manpower </a:t>
            </a:r>
          </a:p>
          <a:p>
            <a:pPr algn="ctr"/>
            <a:endParaRPr lang="en-US" sz="1200" dirty="0">
              <a:solidFill>
                <a:schemeClr val="tx1"/>
              </a:solidFill>
              <a:latin typeface="Times New Roman" pitchFamily="18" charset="0"/>
              <a:cs typeface="Times New Roman" pitchFamily="18" charset="0"/>
            </a:endParaRPr>
          </a:p>
        </p:txBody>
      </p:sp>
      <p:sp>
        <p:nvSpPr>
          <p:cNvPr id="10" name="Rounded Rectangle 9"/>
          <p:cNvSpPr/>
          <p:nvPr/>
        </p:nvSpPr>
        <p:spPr>
          <a:xfrm>
            <a:off x="1571896" y="1569723"/>
            <a:ext cx="13716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itchFamily="18" charset="0"/>
              <a:cs typeface="Times New Roman" pitchFamily="18" charset="0"/>
            </a:endParaRPr>
          </a:p>
        </p:txBody>
      </p:sp>
      <p:sp>
        <p:nvSpPr>
          <p:cNvPr id="11" name="Rounded Rectangle 10"/>
          <p:cNvSpPr/>
          <p:nvPr/>
        </p:nvSpPr>
        <p:spPr>
          <a:xfrm>
            <a:off x="3017518" y="4195356"/>
            <a:ext cx="1550126"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a:solidFill>
                  <a:schemeClr val="tx1"/>
                </a:solidFill>
                <a:latin typeface="Times New Roman" pitchFamily="18" charset="0"/>
                <a:cs typeface="Times New Roman" pitchFamily="18" charset="0"/>
              </a:rPr>
              <a:t>Added 3 more CNC Machines one more plant set up named as M/S Nirmal Shiners </a:t>
            </a:r>
          </a:p>
          <a:p>
            <a:pPr lvl="0" algn="ctr"/>
            <a:r>
              <a:rPr lang="en-US" sz="1100" dirty="0">
                <a:solidFill>
                  <a:schemeClr val="tx1"/>
                </a:solidFill>
                <a:latin typeface="Times New Roman" pitchFamily="18" charset="0"/>
                <a:cs typeface="Times New Roman" pitchFamily="18" charset="0"/>
              </a:rPr>
              <a:t>#First consignment delivered at Global level</a:t>
            </a:r>
          </a:p>
        </p:txBody>
      </p:sp>
      <p:sp>
        <p:nvSpPr>
          <p:cNvPr id="12" name="Rounded Rectangle 11"/>
          <p:cNvSpPr/>
          <p:nvPr/>
        </p:nvSpPr>
        <p:spPr>
          <a:xfrm>
            <a:off x="89263" y="4182293"/>
            <a:ext cx="13716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a:solidFill>
                  <a:schemeClr val="tx1"/>
                </a:solidFill>
                <a:latin typeface="Times New Roman" pitchFamily="18" charset="0"/>
                <a:cs typeface="Times New Roman" pitchFamily="18" charset="0"/>
              </a:rPr>
              <a:t>Nirmal Autotech Industries changed as Nirmal Autotech Pvt. Ltd</a:t>
            </a:r>
          </a:p>
          <a:p>
            <a:pPr algn="ctr"/>
            <a:endParaRPr lang="en-US" sz="800" dirty="0">
              <a:latin typeface="Times New Roman" pitchFamily="18" charset="0"/>
              <a:cs typeface="Times New Roman" pitchFamily="18" charset="0"/>
            </a:endParaRPr>
          </a:p>
        </p:txBody>
      </p:sp>
      <p:sp>
        <p:nvSpPr>
          <p:cNvPr id="13" name="Rounded Rectangle 12"/>
          <p:cNvSpPr/>
          <p:nvPr/>
        </p:nvSpPr>
        <p:spPr>
          <a:xfrm>
            <a:off x="4550225" y="1582786"/>
            <a:ext cx="13716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50" dirty="0">
              <a:solidFill>
                <a:schemeClr val="tx1"/>
              </a:solidFill>
              <a:latin typeface="Times New Roman" pitchFamily="18" charset="0"/>
              <a:cs typeface="Times New Roman" pitchFamily="18" charset="0"/>
            </a:endParaRPr>
          </a:p>
          <a:p>
            <a:pPr lvl="0" algn="ctr"/>
            <a:r>
              <a:rPr lang="en-US" sz="1050" dirty="0">
                <a:solidFill>
                  <a:schemeClr val="tx1"/>
                </a:solidFill>
                <a:latin typeface="Times New Roman" pitchFamily="18" charset="0"/>
                <a:cs typeface="Times New Roman" pitchFamily="18" charset="0"/>
              </a:rPr>
              <a:t>Added 1 Traub machine &amp;1drill machine &amp;2centerless grinders with 50 manpower </a:t>
            </a:r>
          </a:p>
          <a:p>
            <a:pPr algn="ctr"/>
            <a:endParaRPr lang="en-US" sz="1100" dirty="0">
              <a:solidFill>
                <a:schemeClr val="tx1"/>
              </a:solidFill>
              <a:latin typeface="Times New Roman" pitchFamily="18" charset="0"/>
              <a:cs typeface="Times New Roman" pitchFamily="18" charset="0"/>
            </a:endParaRPr>
          </a:p>
        </p:txBody>
      </p:sp>
      <p:cxnSp>
        <p:nvCxnSpPr>
          <p:cNvPr id="14" name="Straight Connector 13"/>
          <p:cNvCxnSpPr/>
          <p:nvPr/>
        </p:nvCxnSpPr>
        <p:spPr>
          <a:xfrm rot="5400000">
            <a:off x="679268" y="1445628"/>
            <a:ext cx="27432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10800000" flipV="1">
            <a:off x="1554481" y="1877704"/>
            <a:ext cx="1371600" cy="769441"/>
          </a:xfrm>
          <a:prstGeom prst="rect">
            <a:avLst/>
          </a:prstGeom>
        </p:spPr>
        <p:txBody>
          <a:bodyPr wrap="square">
            <a:spAutoFit/>
          </a:bodyPr>
          <a:lstStyle/>
          <a:p>
            <a:pPr lvl="0" algn="ctr"/>
            <a:r>
              <a:rPr lang="en-US" sz="1100" dirty="0">
                <a:latin typeface="Times New Roman" pitchFamily="18" charset="0"/>
                <a:cs typeface="Times New Roman" pitchFamily="18" charset="0"/>
              </a:rPr>
              <a:t>Added 4 </a:t>
            </a:r>
            <a:r>
              <a:rPr lang="en-US" sz="1100" dirty="0" err="1">
                <a:latin typeface="Times New Roman" pitchFamily="18" charset="0"/>
                <a:cs typeface="Times New Roman" pitchFamily="18" charset="0"/>
              </a:rPr>
              <a:t>traub</a:t>
            </a:r>
            <a:r>
              <a:rPr lang="en-US" sz="1100" dirty="0">
                <a:latin typeface="Times New Roman" pitchFamily="18" charset="0"/>
                <a:cs typeface="Times New Roman" pitchFamily="18" charset="0"/>
              </a:rPr>
              <a:t>  machine &amp; 3 drill machines with 30 Man power </a:t>
            </a:r>
          </a:p>
        </p:txBody>
      </p:sp>
      <p:sp>
        <p:nvSpPr>
          <p:cNvPr id="16" name="TextBox 15"/>
          <p:cNvSpPr txBox="1"/>
          <p:nvPr/>
        </p:nvSpPr>
        <p:spPr>
          <a:xfrm>
            <a:off x="152400" y="3029191"/>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n>
                  <a:solidFill>
                    <a:sysClr val="windowText" lastClr="000000"/>
                  </a:solidFill>
                </a:ln>
                <a:solidFill>
                  <a:schemeClr val="tx1">
                    <a:lumMod val="85000"/>
                    <a:lumOff val="15000"/>
                  </a:schemeClr>
                </a:solidFill>
              </a:rPr>
              <a:t>2008</a:t>
            </a:r>
          </a:p>
        </p:txBody>
      </p:sp>
      <p:cxnSp>
        <p:nvCxnSpPr>
          <p:cNvPr id="18" name="Straight Connector 17"/>
          <p:cNvCxnSpPr/>
          <p:nvPr/>
        </p:nvCxnSpPr>
        <p:spPr>
          <a:xfrm rot="16200000" flipH="1">
            <a:off x="2118869" y="1445628"/>
            <a:ext cx="27432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3593874" y="1445628"/>
            <a:ext cx="27432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6037214" y="1582786"/>
            <a:ext cx="13716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Times New Roman" pitchFamily="18" charset="0"/>
                <a:cs typeface="Times New Roman" pitchFamily="18" charset="0"/>
              </a:rPr>
              <a:t>Added machine </a:t>
            </a:r>
            <a:r>
              <a:rPr lang="en-US" sz="1100" dirty="0">
                <a:solidFill>
                  <a:schemeClr val="tx1"/>
                </a:solidFill>
                <a:latin typeface="Times New Roman" pitchFamily="18" charset="0"/>
                <a:cs typeface="Times New Roman" pitchFamily="18" charset="0"/>
              </a:rPr>
              <a:t>Added 1 Traub machine &amp;  2 capstan lathe</a:t>
            </a:r>
          </a:p>
          <a:p>
            <a:pPr lvl="0"/>
            <a:endParaRPr lang="en-US" sz="1600" dirty="0">
              <a:latin typeface="Times New Roman" pitchFamily="18" charset="0"/>
              <a:cs typeface="Times New Roman" pitchFamily="18" charset="0"/>
            </a:endParaRPr>
          </a:p>
        </p:txBody>
      </p:sp>
      <p:cxnSp>
        <p:nvCxnSpPr>
          <p:cNvPr id="21" name="Straight Connector 20"/>
          <p:cNvCxnSpPr/>
          <p:nvPr/>
        </p:nvCxnSpPr>
        <p:spPr>
          <a:xfrm rot="16200000" flipH="1">
            <a:off x="5090158" y="1445628"/>
            <a:ext cx="27432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8076609" y="1445628"/>
            <a:ext cx="27432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95946" y="3914505"/>
            <a:ext cx="8778240" cy="0"/>
          </a:xfrm>
          <a:prstGeom prst="line">
            <a:avLst/>
          </a:prstGeom>
          <a:ln w="28575">
            <a:solidFill>
              <a:schemeClr val="tx1">
                <a:lumMod val="95000"/>
                <a:lumOff val="5000"/>
              </a:schemeClr>
            </a:solidFill>
            <a:headEnd type="diamo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3657010" y="4058196"/>
            <a:ext cx="27432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6135184" y="4208419"/>
            <a:ext cx="13716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a:solidFill>
                  <a:schemeClr val="tx1"/>
                </a:solidFill>
                <a:latin typeface="Times New Roman" pitchFamily="18" charset="0"/>
                <a:cs typeface="Times New Roman" pitchFamily="18" charset="0"/>
              </a:rPr>
              <a:t>Approved  by IATF16949:2016</a:t>
            </a:r>
          </a:p>
          <a:p>
            <a:pPr algn="ctr"/>
            <a:endParaRPr lang="en-US" sz="1100" dirty="0">
              <a:latin typeface="Times New Roman" pitchFamily="18" charset="0"/>
              <a:cs typeface="Times New Roman" pitchFamily="18" charset="0"/>
            </a:endParaRPr>
          </a:p>
        </p:txBody>
      </p:sp>
      <p:cxnSp>
        <p:nvCxnSpPr>
          <p:cNvPr id="27" name="Straight Connector 26"/>
          <p:cNvCxnSpPr/>
          <p:nvPr/>
        </p:nvCxnSpPr>
        <p:spPr>
          <a:xfrm rot="5400000">
            <a:off x="2130038" y="4037808"/>
            <a:ext cx="27432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636520" y="4037808"/>
            <a:ext cx="27432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5191101" y="4050871"/>
            <a:ext cx="27432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6675912" y="4050871"/>
            <a:ext cx="27432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7598225" y="4208419"/>
            <a:ext cx="13716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a:solidFill>
                  <a:schemeClr val="tx1"/>
                </a:solidFill>
                <a:latin typeface="Times New Roman" pitchFamily="18" charset="0"/>
                <a:cs typeface="Times New Roman" pitchFamily="18" charset="0"/>
              </a:rPr>
              <a:t>Added  new TSUGAMI</a:t>
            </a:r>
          </a:p>
          <a:p>
            <a:pPr lvl="0" algn="ctr"/>
            <a:r>
              <a:rPr lang="en-US" sz="1100" dirty="0">
                <a:solidFill>
                  <a:schemeClr val="tx1"/>
                </a:solidFill>
                <a:latin typeface="Times New Roman" pitchFamily="18" charset="0"/>
                <a:cs typeface="Times New Roman" pitchFamily="18" charset="0"/>
              </a:rPr>
              <a:t>B0205-III</a:t>
            </a:r>
          </a:p>
          <a:p>
            <a:pPr lvl="0" algn="ctr"/>
            <a:r>
              <a:rPr lang="en-US" sz="1100" dirty="0">
                <a:solidFill>
                  <a:schemeClr val="tx1"/>
                </a:solidFill>
                <a:latin typeface="Times New Roman" pitchFamily="18" charset="0"/>
                <a:cs typeface="Times New Roman" pitchFamily="18" charset="0"/>
              </a:rPr>
              <a:t>Machine</a:t>
            </a:r>
            <a:endParaRPr lang="en-US" sz="1100" dirty="0">
              <a:latin typeface="Times New Roman" pitchFamily="18" charset="0"/>
              <a:cs typeface="Times New Roman" pitchFamily="18" charset="0"/>
            </a:endParaRPr>
          </a:p>
        </p:txBody>
      </p:sp>
      <p:cxnSp>
        <p:nvCxnSpPr>
          <p:cNvPr id="32" name="Straight Connector 31"/>
          <p:cNvCxnSpPr/>
          <p:nvPr/>
        </p:nvCxnSpPr>
        <p:spPr>
          <a:xfrm rot="5400000">
            <a:off x="8124302" y="4050871"/>
            <a:ext cx="27432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7524203" y="1582786"/>
            <a:ext cx="13716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900" dirty="0">
              <a:solidFill>
                <a:schemeClr val="tx1"/>
              </a:solidFill>
              <a:latin typeface="Times New Roman" pitchFamily="18" charset="0"/>
              <a:cs typeface="Times New Roman" pitchFamily="18" charset="0"/>
            </a:endParaRPr>
          </a:p>
          <a:p>
            <a:pPr lvl="0" algn="ctr"/>
            <a:r>
              <a:rPr lang="en-US" sz="900" dirty="0">
                <a:solidFill>
                  <a:schemeClr val="tx1"/>
                </a:solidFill>
                <a:latin typeface="Times New Roman" pitchFamily="18" charset="0"/>
                <a:cs typeface="Times New Roman" pitchFamily="18" charset="0"/>
              </a:rPr>
              <a:t>Nirmal Autotech. Another Plant inaugurated named as M/s S.V.Precesion in Rohtak </a:t>
            </a:r>
          </a:p>
          <a:p>
            <a:pPr algn="ctr"/>
            <a:endParaRPr lang="en-US" sz="900" dirty="0">
              <a:solidFill>
                <a:schemeClr val="tx1"/>
              </a:solidFill>
              <a:latin typeface="Times New Roman" pitchFamily="18" charset="0"/>
              <a:cs typeface="Times New Roman" pitchFamily="18" charset="0"/>
            </a:endParaRPr>
          </a:p>
        </p:txBody>
      </p:sp>
      <p:cxnSp>
        <p:nvCxnSpPr>
          <p:cNvPr id="34" name="Straight Connector 33"/>
          <p:cNvCxnSpPr/>
          <p:nvPr/>
        </p:nvCxnSpPr>
        <p:spPr>
          <a:xfrm rot="5400000">
            <a:off x="6601095" y="1432566"/>
            <a:ext cx="27432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713411" y="3029191"/>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n>
                  <a:solidFill>
                    <a:sysClr val="windowText" lastClr="000000"/>
                  </a:solidFill>
                </a:ln>
                <a:solidFill>
                  <a:schemeClr val="tx1">
                    <a:lumMod val="85000"/>
                    <a:lumOff val="15000"/>
                  </a:schemeClr>
                </a:solidFill>
              </a:rPr>
              <a:t>2009</a:t>
            </a:r>
          </a:p>
        </p:txBody>
      </p:sp>
      <p:sp>
        <p:nvSpPr>
          <p:cNvPr id="36" name="TextBox 35"/>
          <p:cNvSpPr txBox="1"/>
          <p:nvPr/>
        </p:nvSpPr>
        <p:spPr>
          <a:xfrm>
            <a:off x="3222170" y="3029191"/>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n>
                  <a:solidFill>
                    <a:sysClr val="windowText" lastClr="000000"/>
                  </a:solidFill>
                </a:ln>
                <a:solidFill>
                  <a:schemeClr val="tx1">
                    <a:lumMod val="85000"/>
                    <a:lumOff val="15000"/>
                  </a:schemeClr>
                </a:solidFill>
              </a:rPr>
              <a:t>2010</a:t>
            </a:r>
          </a:p>
        </p:txBody>
      </p:sp>
      <p:sp>
        <p:nvSpPr>
          <p:cNvPr id="37" name="TextBox 36"/>
          <p:cNvSpPr txBox="1"/>
          <p:nvPr/>
        </p:nvSpPr>
        <p:spPr>
          <a:xfrm>
            <a:off x="4706981" y="3017523"/>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n>
                  <a:solidFill>
                    <a:sysClr val="windowText" lastClr="000000"/>
                  </a:solidFill>
                </a:ln>
                <a:solidFill>
                  <a:schemeClr val="tx1">
                    <a:lumMod val="85000"/>
                    <a:lumOff val="15000"/>
                  </a:schemeClr>
                </a:solidFill>
              </a:rPr>
              <a:t>2011</a:t>
            </a:r>
          </a:p>
        </p:txBody>
      </p:sp>
      <p:sp>
        <p:nvSpPr>
          <p:cNvPr id="38" name="TextBox 37"/>
          <p:cNvSpPr txBox="1"/>
          <p:nvPr/>
        </p:nvSpPr>
        <p:spPr>
          <a:xfrm>
            <a:off x="6191792" y="3017523"/>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n>
                  <a:solidFill>
                    <a:sysClr val="windowText" lastClr="000000"/>
                  </a:solidFill>
                </a:ln>
                <a:solidFill>
                  <a:schemeClr val="tx1">
                    <a:lumMod val="85000"/>
                    <a:lumOff val="15000"/>
                  </a:schemeClr>
                </a:solidFill>
              </a:rPr>
              <a:t>2012</a:t>
            </a:r>
          </a:p>
        </p:txBody>
      </p:sp>
      <p:sp>
        <p:nvSpPr>
          <p:cNvPr id="39" name="TextBox 38"/>
          <p:cNvSpPr txBox="1"/>
          <p:nvPr/>
        </p:nvSpPr>
        <p:spPr>
          <a:xfrm>
            <a:off x="7717970" y="3029191"/>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n>
                  <a:solidFill>
                    <a:sysClr val="windowText" lastClr="000000"/>
                  </a:solidFill>
                </a:ln>
                <a:solidFill>
                  <a:schemeClr val="tx1">
                    <a:lumMod val="85000"/>
                    <a:lumOff val="15000"/>
                  </a:schemeClr>
                </a:solidFill>
              </a:rPr>
              <a:t>2013</a:t>
            </a:r>
          </a:p>
        </p:txBody>
      </p:sp>
      <p:sp>
        <p:nvSpPr>
          <p:cNvPr id="40" name="TextBox 39"/>
          <p:cNvSpPr txBox="1"/>
          <p:nvPr/>
        </p:nvSpPr>
        <p:spPr>
          <a:xfrm>
            <a:off x="254726" y="5664921"/>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n>
                  <a:solidFill>
                    <a:sysClr val="windowText" lastClr="000000"/>
                  </a:solidFill>
                </a:ln>
                <a:solidFill>
                  <a:schemeClr val="tx1">
                    <a:lumMod val="85000"/>
                    <a:lumOff val="15000"/>
                  </a:schemeClr>
                </a:solidFill>
              </a:rPr>
              <a:t>2014</a:t>
            </a:r>
          </a:p>
        </p:txBody>
      </p:sp>
      <p:sp>
        <p:nvSpPr>
          <p:cNvPr id="41" name="TextBox 40"/>
          <p:cNvSpPr txBox="1"/>
          <p:nvPr/>
        </p:nvSpPr>
        <p:spPr>
          <a:xfrm>
            <a:off x="1711233" y="5664921"/>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n>
                  <a:solidFill>
                    <a:sysClr val="windowText" lastClr="000000"/>
                  </a:solidFill>
                </a:ln>
                <a:solidFill>
                  <a:schemeClr val="tx1">
                    <a:lumMod val="85000"/>
                    <a:lumOff val="15000"/>
                  </a:schemeClr>
                </a:solidFill>
              </a:rPr>
              <a:t>2015</a:t>
            </a:r>
          </a:p>
        </p:txBody>
      </p:sp>
      <p:sp>
        <p:nvSpPr>
          <p:cNvPr id="42" name="TextBox 41"/>
          <p:cNvSpPr txBox="1"/>
          <p:nvPr/>
        </p:nvSpPr>
        <p:spPr>
          <a:xfrm>
            <a:off x="3307077" y="5664921"/>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n>
                  <a:solidFill>
                    <a:sysClr val="windowText" lastClr="000000"/>
                  </a:solidFill>
                </a:ln>
                <a:solidFill>
                  <a:schemeClr val="tx1">
                    <a:lumMod val="85000"/>
                    <a:lumOff val="15000"/>
                  </a:schemeClr>
                </a:solidFill>
              </a:rPr>
              <a:t>2016</a:t>
            </a:r>
          </a:p>
        </p:txBody>
      </p:sp>
      <p:sp>
        <p:nvSpPr>
          <p:cNvPr id="43" name="TextBox 42"/>
          <p:cNvSpPr txBox="1"/>
          <p:nvPr/>
        </p:nvSpPr>
        <p:spPr>
          <a:xfrm>
            <a:off x="4831077" y="5664921"/>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n>
                  <a:solidFill>
                    <a:sysClr val="windowText" lastClr="000000"/>
                  </a:solidFill>
                </a:ln>
                <a:solidFill>
                  <a:schemeClr val="tx1">
                    <a:lumMod val="85000"/>
                    <a:lumOff val="15000"/>
                  </a:schemeClr>
                </a:solidFill>
              </a:rPr>
              <a:t>2017</a:t>
            </a:r>
          </a:p>
        </p:txBody>
      </p:sp>
      <p:sp>
        <p:nvSpPr>
          <p:cNvPr id="44" name="TextBox 43"/>
          <p:cNvSpPr txBox="1"/>
          <p:nvPr/>
        </p:nvSpPr>
        <p:spPr>
          <a:xfrm>
            <a:off x="6307181" y="5664921"/>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n>
                  <a:solidFill>
                    <a:sysClr val="windowText" lastClr="000000"/>
                  </a:solidFill>
                </a:ln>
                <a:solidFill>
                  <a:schemeClr val="tx1">
                    <a:lumMod val="85000"/>
                    <a:lumOff val="15000"/>
                  </a:schemeClr>
                </a:solidFill>
              </a:rPr>
              <a:t>2018</a:t>
            </a:r>
          </a:p>
        </p:txBody>
      </p:sp>
      <p:sp>
        <p:nvSpPr>
          <p:cNvPr id="45" name="TextBox 44"/>
          <p:cNvSpPr txBox="1"/>
          <p:nvPr/>
        </p:nvSpPr>
        <p:spPr>
          <a:xfrm>
            <a:off x="7768044" y="5664921"/>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n>
                  <a:solidFill>
                    <a:sysClr val="windowText" lastClr="000000"/>
                  </a:solidFill>
                </a:ln>
                <a:solidFill>
                  <a:schemeClr val="tx1">
                    <a:lumMod val="85000"/>
                    <a:lumOff val="15000"/>
                  </a:schemeClr>
                </a:solidFill>
              </a:rPr>
              <a:t>2019</a:t>
            </a:r>
          </a:p>
        </p:txBody>
      </p:sp>
    </p:spTree>
    <p:extLst>
      <p:ext uri="{BB962C8B-B14F-4D97-AF65-F5344CB8AC3E}">
        <p14:creationId xmlns:p14="http://schemas.microsoft.com/office/powerpoint/2010/main" val="1481556450"/>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87715C8-651C-4E84-A6DD-284FDDED4C61}"/>
              </a:ext>
            </a:extLst>
          </p:cNvPr>
          <p:cNvSpPr>
            <a:spLocks noGrp="1"/>
          </p:cNvSpPr>
          <p:nvPr>
            <p:ph type="sldNum" sz="quarter" idx="12"/>
          </p:nvPr>
        </p:nvSpPr>
        <p:spPr/>
        <p:txBody>
          <a:bodyPr/>
          <a:lstStyle/>
          <a:p>
            <a:fld id="{98B96182-EFA5-4C40-BBF1-EE18B0FEC7CE}" type="slidenum">
              <a:rPr lang="en-IN" smtClean="0"/>
              <a:pPr/>
              <a:t>8</a:t>
            </a:fld>
            <a:endParaRPr lang="en-IN" dirty="0"/>
          </a:p>
        </p:txBody>
      </p:sp>
      <p:sp>
        <p:nvSpPr>
          <p:cNvPr id="4" name="TextBox 3"/>
          <p:cNvSpPr txBox="1"/>
          <p:nvPr/>
        </p:nvSpPr>
        <p:spPr>
          <a:xfrm>
            <a:off x="91438" y="535573"/>
            <a:ext cx="4373313" cy="646331"/>
          </a:xfrm>
          <a:prstGeom prst="rect">
            <a:avLst/>
          </a:prstGeom>
          <a:noFill/>
        </p:spPr>
        <p:txBody>
          <a:bodyPr wrap="none" rtlCol="0">
            <a:spAutoFit/>
          </a:bodyPr>
          <a:lstStyle/>
          <a:p>
            <a:r>
              <a:rPr lang="en-US" sz="3600" b="1" u="sng" dirty="0">
                <a:solidFill>
                  <a:srgbClr val="7030A0"/>
                </a:solidFill>
                <a:latin typeface="Californian FB" pitchFamily="18" charset="0"/>
              </a:rPr>
              <a:t>Company Milestones</a:t>
            </a:r>
          </a:p>
        </p:txBody>
      </p:sp>
      <p:cxnSp>
        <p:nvCxnSpPr>
          <p:cNvPr id="5" name="Straight Connector 4"/>
          <p:cNvCxnSpPr/>
          <p:nvPr/>
        </p:nvCxnSpPr>
        <p:spPr>
          <a:xfrm>
            <a:off x="248196" y="1321530"/>
            <a:ext cx="8686800" cy="0"/>
          </a:xfrm>
          <a:prstGeom prst="line">
            <a:avLst/>
          </a:prstGeom>
          <a:ln w="28575">
            <a:solidFill>
              <a:schemeClr val="tx1">
                <a:lumMod val="95000"/>
                <a:lumOff val="5000"/>
              </a:schemeClr>
            </a:solidFill>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76200" y="1582786"/>
            <a:ext cx="13716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a:solidFill>
                  <a:schemeClr val="tx1"/>
                </a:solidFill>
                <a:latin typeface="Times New Roman" pitchFamily="18" charset="0"/>
                <a:cs typeface="Times New Roman" pitchFamily="18" charset="0"/>
              </a:rPr>
              <a:t>Added 2 milling m/c &amp; 2 power press </a:t>
            </a:r>
          </a:p>
        </p:txBody>
      </p:sp>
      <p:cxnSp>
        <p:nvCxnSpPr>
          <p:cNvPr id="14" name="Straight Connector 13"/>
          <p:cNvCxnSpPr/>
          <p:nvPr/>
        </p:nvCxnSpPr>
        <p:spPr>
          <a:xfrm rot="5400000">
            <a:off x="679268" y="1445628"/>
            <a:ext cx="27432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2400" y="3029191"/>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ln>
                  <a:solidFill>
                    <a:sysClr val="windowText" lastClr="000000"/>
                  </a:solidFill>
                </a:ln>
                <a:solidFill>
                  <a:schemeClr val="tx1">
                    <a:lumMod val="85000"/>
                    <a:lumOff val="15000"/>
                  </a:schemeClr>
                </a:solidFill>
              </a:rPr>
              <a:t>2020</a:t>
            </a:r>
          </a:p>
        </p:txBody>
      </p:sp>
      <p:sp>
        <p:nvSpPr>
          <p:cNvPr id="9" name="Rounded Rectangle 8"/>
          <p:cNvSpPr/>
          <p:nvPr/>
        </p:nvSpPr>
        <p:spPr>
          <a:xfrm>
            <a:off x="1696791" y="1659054"/>
            <a:ext cx="1716109" cy="1295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smtClean="0">
                <a:solidFill>
                  <a:schemeClr val="tx1"/>
                </a:solidFill>
                <a:latin typeface="Times New Roman" pitchFamily="18" charset="0"/>
                <a:cs typeface="Times New Roman" pitchFamily="18" charset="0"/>
              </a:rPr>
              <a:t>Plant Upgrade</a:t>
            </a:r>
            <a:endParaRPr lang="en-US" sz="1100" dirty="0">
              <a:solidFill>
                <a:schemeClr val="tx1"/>
              </a:solidFill>
              <a:latin typeface="Times New Roman" pitchFamily="18" charset="0"/>
              <a:cs typeface="Times New Roman" pitchFamily="18" charset="0"/>
            </a:endParaRPr>
          </a:p>
          <a:p>
            <a:pPr lvl="0" algn="ctr"/>
            <a:r>
              <a:rPr lang="en-US" sz="1100" dirty="0" smtClean="0">
                <a:solidFill>
                  <a:schemeClr val="tx1"/>
                </a:solidFill>
                <a:latin typeface="Times New Roman" pitchFamily="18" charset="0"/>
                <a:cs typeface="Times New Roman" pitchFamily="18" charset="0"/>
              </a:rPr>
              <a:t> </a:t>
            </a:r>
            <a:r>
              <a:rPr lang="en-US" sz="1100" dirty="0">
                <a:solidFill>
                  <a:schemeClr val="tx1"/>
                </a:solidFill>
                <a:latin typeface="Times New Roman" pitchFamily="18" charset="0"/>
                <a:cs typeface="Times New Roman" pitchFamily="18" charset="0"/>
              </a:rPr>
              <a:t>Added </a:t>
            </a:r>
            <a:r>
              <a:rPr lang="en-US" sz="1100" dirty="0" smtClean="0">
                <a:solidFill>
                  <a:schemeClr val="tx1"/>
                </a:solidFill>
                <a:latin typeface="Times New Roman" pitchFamily="18" charset="0"/>
                <a:cs typeface="Times New Roman" pitchFamily="18" charset="0"/>
              </a:rPr>
              <a:t>2 T </a:t>
            </a:r>
            <a:r>
              <a:rPr lang="en-US" sz="1100" dirty="0" err="1" smtClean="0">
                <a:solidFill>
                  <a:schemeClr val="tx1"/>
                </a:solidFill>
                <a:latin typeface="Times New Roman" pitchFamily="18" charset="0"/>
                <a:cs typeface="Times New Roman" pitchFamily="18" charset="0"/>
              </a:rPr>
              <a:t>sugami</a:t>
            </a:r>
            <a:r>
              <a:rPr lang="en-US" sz="1100" dirty="0" smtClean="0">
                <a:solidFill>
                  <a:schemeClr val="tx1"/>
                </a:solidFill>
                <a:latin typeface="Times New Roman" pitchFamily="18" charset="0"/>
                <a:cs typeface="Times New Roman" pitchFamily="18" charset="0"/>
              </a:rPr>
              <a:t> M/C, </a:t>
            </a:r>
            <a:r>
              <a:rPr lang="en-US" sz="1100" dirty="0">
                <a:solidFill>
                  <a:schemeClr val="tx1"/>
                </a:solidFill>
                <a:latin typeface="Times New Roman" pitchFamily="18" charset="0"/>
                <a:cs typeface="Times New Roman" pitchFamily="18" charset="0"/>
              </a:rPr>
              <a:t>1 </a:t>
            </a:r>
            <a:r>
              <a:rPr lang="en-US" sz="1100" dirty="0" smtClean="0">
                <a:solidFill>
                  <a:schemeClr val="tx1"/>
                </a:solidFill>
                <a:latin typeface="Times New Roman" pitchFamily="18" charset="0"/>
                <a:cs typeface="Times New Roman" pitchFamily="18" charset="0"/>
              </a:rPr>
              <a:t>CLG,</a:t>
            </a:r>
            <a:r>
              <a:rPr lang="en-US" sz="1100" dirty="0">
                <a:solidFill>
                  <a:schemeClr val="tx1"/>
                </a:solidFill>
                <a:latin typeface="Times New Roman" pitchFamily="18" charset="0"/>
                <a:cs typeface="Times New Roman" pitchFamily="18" charset="0"/>
              </a:rPr>
              <a:t> 1 Header </a:t>
            </a:r>
            <a:r>
              <a:rPr lang="en-US" sz="1100" dirty="0" smtClean="0">
                <a:solidFill>
                  <a:schemeClr val="tx1"/>
                </a:solidFill>
                <a:latin typeface="Times New Roman" pitchFamily="18" charset="0"/>
                <a:cs typeface="Times New Roman" pitchFamily="18" charset="0"/>
              </a:rPr>
              <a:t>,1Rolling,</a:t>
            </a:r>
          </a:p>
          <a:p>
            <a:pPr lvl="0" algn="ctr"/>
            <a:r>
              <a:rPr lang="en-US" sz="1100" dirty="0" smtClean="0">
                <a:solidFill>
                  <a:schemeClr val="tx1"/>
                </a:solidFill>
                <a:latin typeface="Times New Roman" pitchFamily="18" charset="0"/>
                <a:cs typeface="Times New Roman" pitchFamily="18" charset="0"/>
              </a:rPr>
              <a:t>,1 Lathe</a:t>
            </a:r>
          </a:p>
          <a:p>
            <a:pPr lvl="0" algn="ctr"/>
            <a:endParaRPr lang="en-US" sz="1100" dirty="0">
              <a:solidFill>
                <a:schemeClr val="tx1"/>
              </a:solidFill>
              <a:latin typeface="Times New Roman" pitchFamily="18" charset="0"/>
              <a:cs typeface="Times New Roman" pitchFamily="18" charset="0"/>
            </a:endParaRPr>
          </a:p>
        </p:txBody>
      </p:sp>
      <p:sp>
        <p:nvSpPr>
          <p:cNvPr id="11" name="TextBox 10"/>
          <p:cNvSpPr txBox="1"/>
          <p:nvPr/>
        </p:nvSpPr>
        <p:spPr>
          <a:xfrm>
            <a:off x="2118182" y="3029191"/>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ln>
                  <a:solidFill>
                    <a:sysClr val="windowText" lastClr="000000"/>
                  </a:solidFill>
                </a:ln>
                <a:solidFill>
                  <a:schemeClr val="tx1">
                    <a:lumMod val="85000"/>
                    <a:lumOff val="15000"/>
                  </a:schemeClr>
                </a:solidFill>
              </a:rPr>
              <a:t>2021</a:t>
            </a:r>
            <a:endParaRPr lang="en-US" dirty="0">
              <a:ln>
                <a:solidFill>
                  <a:sysClr val="windowText" lastClr="000000"/>
                </a:solidFill>
              </a:ln>
              <a:solidFill>
                <a:schemeClr val="tx1">
                  <a:lumMod val="85000"/>
                  <a:lumOff val="15000"/>
                </a:schemeClr>
              </a:solidFill>
            </a:endParaRPr>
          </a:p>
        </p:txBody>
      </p:sp>
      <p:cxnSp>
        <p:nvCxnSpPr>
          <p:cNvPr id="12" name="Straight Connector 11"/>
          <p:cNvCxnSpPr/>
          <p:nvPr/>
        </p:nvCxnSpPr>
        <p:spPr>
          <a:xfrm rot="5400000">
            <a:off x="2418479" y="1489498"/>
            <a:ext cx="27432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3752603" y="1582786"/>
            <a:ext cx="1546509"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smtClean="0">
                <a:solidFill>
                  <a:schemeClr val="tx1"/>
                </a:solidFill>
                <a:latin typeface="Times New Roman" pitchFamily="18" charset="0"/>
                <a:cs typeface="Times New Roman" pitchFamily="18" charset="0"/>
              </a:rPr>
              <a:t>Added...</a:t>
            </a:r>
          </a:p>
          <a:p>
            <a:pPr lvl="0" algn="ctr"/>
            <a:r>
              <a:rPr lang="en-US" sz="1100" dirty="0" smtClean="0">
                <a:solidFill>
                  <a:schemeClr val="tx1"/>
                </a:solidFill>
                <a:latin typeface="Times New Roman" pitchFamily="18" charset="0"/>
                <a:cs typeface="Times New Roman" pitchFamily="18" charset="0"/>
              </a:rPr>
              <a:t>1. Add Optical Shorting Machine.</a:t>
            </a:r>
          </a:p>
          <a:p>
            <a:pPr lvl="0" algn="ctr"/>
            <a:r>
              <a:rPr lang="en-US" sz="1100" dirty="0" smtClean="0">
                <a:solidFill>
                  <a:schemeClr val="tx1"/>
                </a:solidFill>
                <a:latin typeface="Times New Roman" pitchFamily="18" charset="0"/>
                <a:cs typeface="Times New Roman" pitchFamily="18" charset="0"/>
              </a:rPr>
              <a:t>2. Add </a:t>
            </a:r>
            <a:r>
              <a:rPr lang="en-US" sz="1100" dirty="0">
                <a:solidFill>
                  <a:schemeClr val="tx1"/>
                </a:solidFill>
                <a:latin typeface="Times New Roman" pitchFamily="18" charset="0"/>
                <a:cs typeface="Times New Roman" pitchFamily="18" charset="0"/>
              </a:rPr>
              <a:t>U</a:t>
            </a:r>
            <a:r>
              <a:rPr lang="en-US" sz="1100" dirty="0" smtClean="0">
                <a:solidFill>
                  <a:schemeClr val="tx1"/>
                </a:solidFill>
                <a:latin typeface="Times New Roman" pitchFamily="18" charset="0"/>
                <a:cs typeface="Times New Roman" pitchFamily="18" charset="0"/>
              </a:rPr>
              <a:t>ltrasonic cleaning  Machine   3. Spectro ( chemical testing machine) </a:t>
            </a:r>
            <a:endParaRPr lang="en-US" sz="1100" dirty="0">
              <a:latin typeface="Times New Roman" pitchFamily="18" charset="0"/>
              <a:cs typeface="Times New Roman" pitchFamily="18" charset="0"/>
            </a:endParaRPr>
          </a:p>
        </p:txBody>
      </p:sp>
      <p:cxnSp>
        <p:nvCxnSpPr>
          <p:cNvPr id="15" name="Straight Connector 14"/>
          <p:cNvCxnSpPr/>
          <p:nvPr/>
        </p:nvCxnSpPr>
        <p:spPr>
          <a:xfrm rot="5400000">
            <a:off x="4328385" y="1444832"/>
            <a:ext cx="27432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905004" y="3048804"/>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ln>
                  <a:solidFill>
                    <a:sysClr val="windowText" lastClr="000000"/>
                  </a:solidFill>
                </a:ln>
                <a:solidFill>
                  <a:schemeClr val="tx1">
                    <a:lumMod val="85000"/>
                    <a:lumOff val="15000"/>
                  </a:schemeClr>
                </a:solidFill>
              </a:rPr>
              <a:t>2022</a:t>
            </a:r>
            <a:endParaRPr lang="en-US" dirty="0">
              <a:ln>
                <a:solidFill>
                  <a:sysClr val="windowText" lastClr="000000"/>
                </a:solidFill>
              </a:ln>
              <a:solidFill>
                <a:schemeClr val="tx1">
                  <a:lumMod val="85000"/>
                  <a:lumOff val="15000"/>
                </a:schemeClr>
              </a:solidFill>
            </a:endParaRPr>
          </a:p>
        </p:txBody>
      </p:sp>
      <p:sp>
        <p:nvSpPr>
          <p:cNvPr id="18" name="Rounded Rectangle 17"/>
          <p:cNvSpPr/>
          <p:nvPr/>
        </p:nvSpPr>
        <p:spPr>
          <a:xfrm>
            <a:off x="5717703" y="1582786"/>
            <a:ext cx="1546509"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dirty="0" smtClean="0">
                <a:solidFill>
                  <a:schemeClr val="tx1"/>
                </a:solidFill>
                <a:latin typeface="Times New Roman" pitchFamily="18" charset="0"/>
                <a:cs typeface="Times New Roman" pitchFamily="18" charset="0"/>
              </a:rPr>
              <a:t>Added...</a:t>
            </a:r>
          </a:p>
          <a:p>
            <a:pPr lvl="0" algn="ctr"/>
            <a:r>
              <a:rPr lang="en-US" sz="1100" dirty="0" smtClean="0">
                <a:solidFill>
                  <a:schemeClr val="tx1"/>
                </a:solidFill>
                <a:latin typeface="Times New Roman" pitchFamily="18" charset="0"/>
                <a:cs typeface="Times New Roman" pitchFamily="18" charset="0"/>
              </a:rPr>
              <a:t>1. Add part farmer.</a:t>
            </a:r>
          </a:p>
          <a:p>
            <a:pPr lvl="0" algn="ctr"/>
            <a:r>
              <a:rPr lang="en-US" sz="1100" dirty="0" smtClean="0">
                <a:solidFill>
                  <a:schemeClr val="tx1"/>
                </a:solidFill>
                <a:latin typeface="Times New Roman" pitchFamily="18" charset="0"/>
                <a:cs typeface="Times New Roman" pitchFamily="18" charset="0"/>
              </a:rPr>
              <a:t>2. Add Optical shorting machine 01</a:t>
            </a:r>
          </a:p>
          <a:p>
            <a:pPr lvl="0" algn="ctr"/>
            <a:r>
              <a:rPr lang="en-US" sz="1100" dirty="0" smtClean="0">
                <a:solidFill>
                  <a:schemeClr val="tx1"/>
                </a:solidFill>
                <a:latin typeface="Times New Roman" pitchFamily="18" charset="0"/>
                <a:cs typeface="Times New Roman" pitchFamily="18" charset="0"/>
              </a:rPr>
              <a:t>3. Add 10 nos. </a:t>
            </a:r>
            <a:r>
              <a:rPr lang="en-US" sz="1100" dirty="0" err="1" smtClean="0">
                <a:solidFill>
                  <a:schemeClr val="tx1"/>
                </a:solidFill>
                <a:latin typeface="Times New Roman" pitchFamily="18" charset="0"/>
                <a:cs typeface="Times New Roman" pitchFamily="18" charset="0"/>
              </a:rPr>
              <a:t>traub</a:t>
            </a:r>
            <a:r>
              <a:rPr lang="en-US" sz="1100" dirty="0" smtClean="0">
                <a:solidFill>
                  <a:schemeClr val="tx1"/>
                </a:solidFill>
                <a:latin typeface="Times New Roman" pitchFamily="18" charset="0"/>
                <a:cs typeface="Times New Roman" pitchFamily="18" charset="0"/>
              </a:rPr>
              <a:t> machine </a:t>
            </a:r>
          </a:p>
        </p:txBody>
      </p:sp>
      <p:cxnSp>
        <p:nvCxnSpPr>
          <p:cNvPr id="19" name="Straight Connector 18"/>
          <p:cNvCxnSpPr/>
          <p:nvPr/>
        </p:nvCxnSpPr>
        <p:spPr>
          <a:xfrm rot="5400000">
            <a:off x="6279495" y="1444832"/>
            <a:ext cx="27432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957557" y="3048804"/>
            <a:ext cx="1066800"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ln>
                  <a:solidFill>
                    <a:sysClr val="windowText" lastClr="000000"/>
                  </a:solidFill>
                </a:ln>
                <a:solidFill>
                  <a:schemeClr val="tx1">
                    <a:lumMod val="85000"/>
                    <a:lumOff val="15000"/>
                  </a:schemeClr>
                </a:solidFill>
              </a:rPr>
              <a:t>2023</a:t>
            </a:r>
            <a:endParaRPr lang="en-US" dirty="0">
              <a:ln>
                <a:solidFill>
                  <a:sysClr val="windowText" lastClr="000000"/>
                </a:solidFill>
              </a:ln>
              <a:solidFill>
                <a:schemeClr val="tx1">
                  <a:lumMod val="85000"/>
                  <a:lumOff val="15000"/>
                </a:schemeClr>
              </a:solidFill>
            </a:endParaRPr>
          </a:p>
        </p:txBody>
      </p:sp>
    </p:spTree>
    <p:extLst>
      <p:ext uri="{BB962C8B-B14F-4D97-AF65-F5344CB8AC3E}">
        <p14:creationId xmlns:p14="http://schemas.microsoft.com/office/powerpoint/2010/main" val="1958443934"/>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87715C8-651C-4E84-A6DD-284FDDED4C61}"/>
              </a:ext>
            </a:extLst>
          </p:cNvPr>
          <p:cNvSpPr>
            <a:spLocks noGrp="1"/>
          </p:cNvSpPr>
          <p:nvPr>
            <p:ph type="sldNum" sz="quarter" idx="12"/>
          </p:nvPr>
        </p:nvSpPr>
        <p:spPr/>
        <p:txBody>
          <a:bodyPr/>
          <a:lstStyle/>
          <a:p>
            <a:fld id="{98B96182-EFA5-4C40-BBF1-EE18B0FEC7CE}" type="slidenum">
              <a:rPr lang="en-IN" smtClean="0"/>
              <a:pPr/>
              <a:t>9</a:t>
            </a:fld>
            <a:endParaRPr lang="en-IN" dirty="0"/>
          </a:p>
        </p:txBody>
      </p:sp>
      <p:sp>
        <p:nvSpPr>
          <p:cNvPr id="7" name="Rectangle 6"/>
          <p:cNvSpPr/>
          <p:nvPr/>
        </p:nvSpPr>
        <p:spPr>
          <a:xfrm>
            <a:off x="391886" y="772214"/>
            <a:ext cx="8660674" cy="5632311"/>
          </a:xfrm>
          <a:prstGeom prst="rect">
            <a:avLst/>
          </a:prstGeom>
        </p:spPr>
        <p:txBody>
          <a:bodyPr wrap="square">
            <a:spAutoFit/>
          </a:bodyPr>
          <a:lstStyle/>
          <a:p>
            <a:r>
              <a:rPr lang="en-GB" sz="2800" b="1" dirty="0" smtClean="0">
                <a:solidFill>
                  <a:srgbClr val="0070C0"/>
                </a:solidFill>
                <a:latin typeface="Cambria" panose="02040503050406030204" pitchFamily="18" charset="0"/>
              </a:rPr>
              <a:t>Vision:</a:t>
            </a:r>
          </a:p>
          <a:p>
            <a:endParaRPr lang="en-GB" sz="1400" dirty="0" smtClean="0">
              <a:latin typeface="Cambria" panose="02040503050406030204" pitchFamily="18" charset="0"/>
            </a:endParaRPr>
          </a:p>
          <a:p>
            <a:pPr algn="just"/>
            <a:r>
              <a:rPr lang="en-GB" dirty="0" smtClean="0">
                <a:latin typeface="Cambria" panose="02040503050406030204" pitchFamily="18" charset="0"/>
              </a:rPr>
              <a:t>Increase </a:t>
            </a:r>
            <a:r>
              <a:rPr lang="en-GB" dirty="0">
                <a:latin typeface="Cambria" panose="02040503050406030204" pitchFamily="18" charset="0"/>
              </a:rPr>
              <a:t>the turnover by 200</a:t>
            </a:r>
            <a:r>
              <a:rPr lang="en-GB" dirty="0" smtClean="0">
                <a:latin typeface="Cambria" panose="02040503050406030204" pitchFamily="18" charset="0"/>
              </a:rPr>
              <a:t>% </a:t>
            </a:r>
            <a:r>
              <a:rPr lang="en-GB" dirty="0">
                <a:latin typeface="Cambria" panose="02040503050406030204" pitchFamily="18" charset="0"/>
              </a:rPr>
              <a:t>with adopt world </a:t>
            </a:r>
            <a:r>
              <a:rPr lang="en-GB" dirty="0" smtClean="0">
                <a:latin typeface="Cambria" panose="02040503050406030204" pitchFamily="18" charset="0"/>
              </a:rPr>
              <a:t>class </a:t>
            </a:r>
            <a:r>
              <a:rPr lang="en-GB" dirty="0">
                <a:latin typeface="Cambria" panose="02040503050406030204" pitchFamily="18" charset="0"/>
              </a:rPr>
              <a:t>manufacturing facilities </a:t>
            </a:r>
            <a:r>
              <a:rPr lang="en-GB" dirty="0" smtClean="0">
                <a:latin typeface="Cambria" panose="02040503050406030204" pitchFamily="18" charset="0"/>
              </a:rPr>
              <a:t>and </a:t>
            </a:r>
            <a:r>
              <a:rPr lang="en-GB" dirty="0">
                <a:latin typeface="Cambria" panose="02040503050406030204" pitchFamily="18" charset="0"/>
              </a:rPr>
              <a:t>processes, build </a:t>
            </a:r>
            <a:r>
              <a:rPr lang="en-GB" dirty="0" smtClean="0">
                <a:latin typeface="Cambria" panose="02040503050406030204" pitchFamily="18" charset="0"/>
              </a:rPr>
              <a:t>core-competencies in </a:t>
            </a:r>
            <a:r>
              <a:rPr lang="en-GB" dirty="0">
                <a:latin typeface="Cambria" panose="02040503050406030204" pitchFamily="18" charset="0"/>
              </a:rPr>
              <a:t>employees</a:t>
            </a:r>
            <a:r>
              <a:rPr lang="en-GB" dirty="0" smtClean="0">
                <a:latin typeface="Cambria" panose="02040503050406030204" pitchFamily="18" charset="0"/>
              </a:rPr>
              <a:t>, </a:t>
            </a:r>
            <a:r>
              <a:rPr lang="en-GB" dirty="0">
                <a:latin typeface="Cambria" panose="02040503050406030204" pitchFamily="18" charset="0"/>
              </a:rPr>
              <a:t>pursue zero </a:t>
            </a:r>
            <a:r>
              <a:rPr lang="en-GB" dirty="0" smtClean="0">
                <a:latin typeface="Cambria" panose="02040503050406030204" pitchFamily="18" charset="0"/>
              </a:rPr>
              <a:t>defect </a:t>
            </a:r>
            <a:r>
              <a:rPr lang="en-GB" dirty="0">
                <a:latin typeface="Cambria" panose="02040503050406030204" pitchFamily="18" charset="0"/>
              </a:rPr>
              <a:t>, ensure </a:t>
            </a:r>
            <a:r>
              <a:rPr lang="en-GB" dirty="0" smtClean="0">
                <a:latin typeface="Cambria" panose="02040503050406030204" pitchFamily="18" charset="0"/>
              </a:rPr>
              <a:t>on </a:t>
            </a:r>
            <a:r>
              <a:rPr lang="en-GB" dirty="0">
                <a:latin typeface="Cambria" panose="02040503050406030204" pitchFamily="18" charset="0"/>
              </a:rPr>
              <a:t>time deliveries, maintain a safe</a:t>
            </a:r>
            <a:r>
              <a:rPr lang="en-GB" dirty="0" smtClean="0">
                <a:latin typeface="Cambria" panose="02040503050406030204" pitchFamily="18" charset="0"/>
              </a:rPr>
              <a:t>, clean </a:t>
            </a:r>
            <a:r>
              <a:rPr lang="en-GB" dirty="0">
                <a:latin typeface="Cambria" panose="02040503050406030204" pitchFamily="18" charset="0"/>
              </a:rPr>
              <a:t>and </a:t>
            </a:r>
            <a:r>
              <a:rPr lang="en-GB" dirty="0" smtClean="0">
                <a:latin typeface="Cambria" panose="02040503050406030204" pitchFamily="18" charset="0"/>
              </a:rPr>
              <a:t>inclusive </a:t>
            </a:r>
            <a:r>
              <a:rPr lang="en-GB" dirty="0">
                <a:latin typeface="Cambria" panose="02040503050406030204" pitchFamily="18" charset="0"/>
              </a:rPr>
              <a:t>environment</a:t>
            </a:r>
            <a:r>
              <a:rPr lang="en-GB" dirty="0" smtClean="0">
                <a:latin typeface="Cambria" panose="02040503050406030204" pitchFamily="18" charset="0"/>
              </a:rPr>
              <a:t>, </a:t>
            </a:r>
            <a:r>
              <a:rPr lang="en-GB" dirty="0">
                <a:latin typeface="Cambria" panose="02040503050406030204" pitchFamily="18" charset="0"/>
              </a:rPr>
              <a:t>thereby ensuring </a:t>
            </a:r>
            <a:r>
              <a:rPr lang="en-GB" dirty="0" smtClean="0">
                <a:latin typeface="Cambria" panose="02040503050406030204" pitchFamily="18" charset="0"/>
              </a:rPr>
              <a:t>customer satisfaction</a:t>
            </a:r>
          </a:p>
          <a:p>
            <a:endParaRPr lang="en-GB" dirty="0">
              <a:latin typeface="Cambria" panose="02040503050406030204" pitchFamily="18" charset="0"/>
            </a:endParaRPr>
          </a:p>
          <a:p>
            <a:r>
              <a:rPr lang="en-GB" sz="2800" b="1" dirty="0">
                <a:solidFill>
                  <a:srgbClr val="0070C0"/>
                </a:solidFill>
                <a:latin typeface="Cambria" panose="02040503050406030204" pitchFamily="18" charset="0"/>
              </a:rPr>
              <a:t>Mission</a:t>
            </a:r>
            <a:r>
              <a:rPr lang="en-GB" sz="2800" b="1" dirty="0" smtClean="0">
                <a:solidFill>
                  <a:srgbClr val="0070C0"/>
                </a:solidFill>
                <a:latin typeface="Cambria" panose="02040503050406030204" pitchFamily="18" charset="0"/>
              </a:rPr>
              <a:t>:</a:t>
            </a:r>
          </a:p>
          <a:p>
            <a:endParaRPr lang="en-GB" sz="1400" dirty="0" smtClean="0">
              <a:latin typeface="Cambria" panose="02040503050406030204" pitchFamily="18" charset="0"/>
            </a:endParaRPr>
          </a:p>
          <a:p>
            <a:pPr algn="just"/>
            <a:r>
              <a:rPr lang="en-GB" dirty="0" smtClean="0">
                <a:latin typeface="Cambria" panose="02040503050406030204" pitchFamily="18" charset="0"/>
              </a:rPr>
              <a:t>Be </a:t>
            </a:r>
            <a:r>
              <a:rPr lang="en-GB" dirty="0">
                <a:latin typeface="Cambria" panose="02040503050406030204" pitchFamily="18" charset="0"/>
              </a:rPr>
              <a:t>a preferred global supplier for a diversified range of specialty high-tech components &amp; assemblies, serving multiple sectors and customers, with a win-win approach for all </a:t>
            </a:r>
          </a:p>
          <a:p>
            <a:pPr algn="just"/>
            <a:r>
              <a:rPr lang="en-GB" dirty="0" smtClean="0">
                <a:latin typeface="Cambria" panose="02040503050406030204" pitchFamily="18" charset="0"/>
              </a:rPr>
              <a:t>stakeholders</a:t>
            </a:r>
            <a:endParaRPr lang="en-GB" sz="2800" dirty="0" smtClean="0">
              <a:latin typeface="ArialMT"/>
            </a:endParaRPr>
          </a:p>
          <a:p>
            <a:r>
              <a:rPr lang="en-GB" sz="2800" b="1" dirty="0">
                <a:solidFill>
                  <a:srgbClr val="0070C0"/>
                </a:solidFill>
                <a:latin typeface="Cambria" panose="02040503050406030204" pitchFamily="18" charset="0"/>
              </a:rPr>
              <a:t>Core Values</a:t>
            </a:r>
            <a:r>
              <a:rPr lang="en-GB" sz="2800" b="1" dirty="0" smtClean="0">
                <a:solidFill>
                  <a:srgbClr val="0070C0"/>
                </a:solidFill>
                <a:latin typeface="Cambria" panose="02040503050406030204" pitchFamily="18" charset="0"/>
              </a:rPr>
              <a:t>:</a:t>
            </a:r>
          </a:p>
          <a:p>
            <a:endParaRPr lang="en-GB" sz="1400" b="1" dirty="0">
              <a:solidFill>
                <a:srgbClr val="0070C0"/>
              </a:solidFill>
              <a:latin typeface="Cambria" panose="02040503050406030204" pitchFamily="18" charset="0"/>
            </a:endParaRPr>
          </a:p>
          <a:p>
            <a:pPr marL="742950" lvl="1" indent="-285750">
              <a:buFont typeface="Courier New" panose="02070309020205020404" pitchFamily="49" charset="0"/>
              <a:buChar char="o"/>
            </a:pPr>
            <a:r>
              <a:rPr lang="en-GB" dirty="0">
                <a:latin typeface="Cambria" panose="02040503050406030204" pitchFamily="18" charset="0"/>
              </a:rPr>
              <a:t>Sense of Urgency</a:t>
            </a:r>
          </a:p>
          <a:p>
            <a:pPr marL="742950" lvl="1" indent="-285750">
              <a:buFont typeface="Courier New" panose="02070309020205020404" pitchFamily="49" charset="0"/>
              <a:buChar char="o"/>
            </a:pPr>
            <a:r>
              <a:rPr lang="en-GB" dirty="0">
                <a:latin typeface="Cambria" panose="02040503050406030204" pitchFamily="18" charset="0"/>
              </a:rPr>
              <a:t>Customer Obsession</a:t>
            </a:r>
          </a:p>
          <a:p>
            <a:pPr marL="742950" lvl="1" indent="-285750">
              <a:buFont typeface="Courier New" panose="02070309020205020404" pitchFamily="49" charset="0"/>
              <a:buChar char="o"/>
            </a:pPr>
            <a:r>
              <a:rPr lang="en-GB" dirty="0">
                <a:latin typeface="Cambria" panose="02040503050406030204" pitchFamily="18" charset="0"/>
              </a:rPr>
              <a:t>Think Big, Innovated, then Simplify</a:t>
            </a:r>
          </a:p>
          <a:p>
            <a:pPr marL="742950" lvl="1" indent="-285750">
              <a:buFont typeface="Courier New" panose="02070309020205020404" pitchFamily="49" charset="0"/>
              <a:buChar char="o"/>
            </a:pPr>
            <a:r>
              <a:rPr lang="en-GB" dirty="0">
                <a:latin typeface="Cambria" panose="02040503050406030204" pitchFamily="18" charset="0"/>
              </a:rPr>
              <a:t>Ownership &amp; Empowerment</a:t>
            </a:r>
          </a:p>
          <a:p>
            <a:pPr marL="742950" lvl="1" indent="-285750">
              <a:buFont typeface="Courier New" panose="02070309020205020404" pitchFamily="49" charset="0"/>
              <a:buChar char="o"/>
            </a:pPr>
            <a:r>
              <a:rPr lang="en-GB" dirty="0">
                <a:latin typeface="Cambria" panose="02040503050406030204" pitchFamily="18" charset="0"/>
              </a:rPr>
              <a:t>Excellence as a Way of </a:t>
            </a:r>
            <a:r>
              <a:rPr lang="en-GB" dirty="0" smtClean="0">
                <a:latin typeface="Cambria" panose="02040503050406030204" pitchFamily="18" charset="0"/>
              </a:rPr>
              <a:t>life</a:t>
            </a:r>
            <a:endParaRPr lang="en-GB" dirty="0">
              <a:latin typeface="Cambria" panose="02040503050406030204" pitchFamily="18" charset="0"/>
            </a:endParaRPr>
          </a:p>
        </p:txBody>
      </p:sp>
    </p:spTree>
    <p:extLst>
      <p:ext uri="{BB962C8B-B14F-4D97-AF65-F5344CB8AC3E}">
        <p14:creationId xmlns:p14="http://schemas.microsoft.com/office/powerpoint/2010/main" val="534042501"/>
      </p:ext>
    </p:extLst>
  </p:cSld>
  <p:clrMapOvr>
    <a:masterClrMapping/>
  </p:clrMapOvr>
  <p:transition spd="slow">
    <p:split orient="vert"/>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1606</TotalTime>
  <Words>1572</Words>
  <Application>Microsoft Office PowerPoint</Application>
  <PresentationFormat>On-screen Show (4:3)</PresentationFormat>
  <Paragraphs>311</Paragraphs>
  <Slides>43</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Algerian</vt:lpstr>
      <vt:lpstr>Arial</vt:lpstr>
      <vt:lpstr>ArialMT</vt:lpstr>
      <vt:lpstr>Calibri</vt:lpstr>
      <vt:lpstr>Calibri Light</vt:lpstr>
      <vt:lpstr>Californian FB</vt:lpstr>
      <vt:lpstr>Cambria</vt:lpstr>
      <vt:lpstr>Century Gothic</vt:lpstr>
      <vt:lpstr>Courier New</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Lalit Yadav</dc:creator>
  <cp:lastModifiedBy>Microsoft account</cp:lastModifiedBy>
  <cp:revision>173</cp:revision>
  <cp:lastPrinted>2023-04-22T09:27:11Z</cp:lastPrinted>
  <dcterms:created xsi:type="dcterms:W3CDTF">2020-01-16T11:35:56Z</dcterms:created>
  <dcterms:modified xsi:type="dcterms:W3CDTF">2023-04-22T09:27:20Z</dcterms:modified>
</cp:coreProperties>
</file>